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4" r:id="rId21"/>
    <p:sldId id="276"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72"/>
  </p:normalViewPr>
  <p:slideViewPr>
    <p:cSldViewPr snapToGrid="0">
      <p:cViewPr>
        <p:scale>
          <a:sx n="110" d="100"/>
          <a:sy n="110" d="100"/>
        </p:scale>
        <p:origin x="63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48:40.7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 9823,'60'0,"0"0,-12 0,5 0,4 0,2 0,-2 0,4 0,0 0,2 0,1 0,1 0,-2 0,3 0,2 0,-1 0,-1 0,-3 0,-1 0,-3 0,0 0,0 0,2 0,-2 0,3 0,1 0,0 0,-2 0,-3 0,-1 0,-2 0,-1 0,0 0,3 0,-2 0,1 0,2 0,0 0,-1 0,-3 0,5 0,-2 0,-1 0,-1 0,-4 0,14 0,-3 0,0 1,-9-1,3 1,-2 0,-4-1,-3 1,-3 0,1-1,5 2,0 0,5 0,1-1,5 1,1 0,-1 1,-5 0,0 1,0 0,-2-1,-1 0,0 0,-2 0,-4 0,23 2,-13-1,-20-1,-9-3,24 0,-10 0,8 0,4-1,11 0,2-1,-5 0,-6-1,-3 0,5 0,-2 0,6 1,2-1,-4-1,-9 1,5-3,-6 0,17 1,-3 1,-26 3,-6 0,7 0,-4 1,-19 0,-4 0,7 0,30 0,-10 0,6 0,13 0,8 0,2 0,-13 0,1-1,0 0,0 1,-3-1,1 0,-1 0,-1 1,10-1,-1 0,-1 0,-4-2,0 0,-2 1,-6 1,-1 1,4-1,10 0,7-1,1 1,-4-1,-13 2,-2 0,-1 0,0 0,16 0,-1 0,-5 0,2 0,-10 0,-15 0,-15 0,0 0,-6 0,4 0,-6 0,-2 0,-2 0,0 0,1 0,3 0,0 0,7 0,26 0,18 0,-6 0,-16 0,1 0,6 0,10 0,-1 0,-12 0,11 0,-1 0,-38 0,-24 0,-9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2:42.7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3525 11876,'45'0,"1"0,0 0,2 0,8 0,6 0,4 0,2 0,0 0,-2 0,-5 0,3 0,-2 0,-3 0,2 0,3 0,6 0,-13 0,3 0,2 0,3 0,2 0,0 0,2 0,-1 0,1 0,-2 0,-1 0,0 0,0 0,1 0,0 0,-1 0,1 0,-1 0,-1 0,0 0,-1 0,-1 0,4 0,-2 0,-1 0,-2 0,1 0,1 0,0 0,2 0,2 0,-7 0,2 0,1 0,1 0,1-1,1 1,0 0,-1-1,1 1,-2-1,0 1,-2-1,-1 0,0 0,-2 0,1 0,-2-1,1 1,0 0,0-1,0 1,2-1,0 1,-1 0,1-1,0 1,0 0,1-1,0 1,1 0,0-1,0 1,1-1,0 1,1-1,-4 1,0-1,2 1,1-1,0 0,0 0,0 0,1 0,-2 1,1-1,-2 0,0 1,-1-1,-2 1,5 0,0-1,-2 1,0 0,-1 0,0 0,-2 0,1 0,-1 1,0-1,-1 0,9 0,0 0,1-1,-1 1,-2 0,-1 0,-2 1,-3-1,-3 1,11 0,-5 0,-3 0,-2 1,2 0,-4 0,0 0,0 1,-2 0,0 0,7 1,-1 0,-2 1,0 0,-6 0,0 0,-2 1,1 0,-2 0,-1 0,2 1,2-1,0 0,4-1,0 0,1 1,0-1,-1-1,-1 1,0-1,1 0,2 1,-1-1,2 1,1 0,0 0,-2 0,-3-1,8 0,-4-1,0 0,3 1,0 1,5 1,0 1,-4-1,-7-1,-6 0,-7-1,4 1,6 2,5-1,-2 2,-10-1,-9 0,-5 1,26 9,-3-5,11-2,-22-5,7 1,-5-2,-4 0,-1-1,4 1,2 1,-2-2,-1 0,-4-1,14 1,-13 0,-4-2,-16 0,-4 0,-7 0,-6 0,8-3,-4 0,4-4,-7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2:44.7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14340 11952,'60'0,"1"0,-5 0,4 0,9 0,-18 0,6 0,4 0,2 0,1 0,0 0,-4 0,5 0,-2 0,0 0,0 0,3 0,2 0,-11 0,3 0,1 0,2 0,0 0,0 0,-1 0,-2 0,-2 0,4 0,-2 0,-1 0,-1 0,-1 0,1 0,-1 0,7 0,-1 0,-1 0,1 0,0 0,2 0,-3 0,2 0,0 0,1 0,-1 0,-2 0,-4 0,8 0,-4 0,-2 0,0 0,1 0,1 0,2 0,-1 0,-3 0,-4 0,6 0,-5 0,-2 0,-5 0,-1 0,2 0,14 0,4 0,-5 0,-17 0,-3 0,1 0,2 0,1 0,-7 0,19 0,-20 0,17 0,-17 0,8 0,1 0,8 0,2 0,3 0,-6 0,3 0,-1 0,-2 0,7 0,-4 0,0 0,-8 0,0 0,-2 0,-3 0,0 0,2 0,16 0,4 0,-4 0,-15 0,-3 0,1 0,4 0,0 0,-13 0,-16 0,-22 0,-27-6,20 4,-18-4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2:47.8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5171 12531,'56'0,"-1"0,1 0,-1 0,-4 0,2 0,3 0,2 0,2 0,2 0,1 0,-6 0,2 0,0 0,3 0,0 0,2 0,2 0,1 0,1 0,1 0,-10 0,2 0,1 0,2 0,1 0,0 0,2 0,0 0,0 0,1 0,-1 0,-1 0,1 0,-2 0,-1 0,1 0,1 0,-1 0,0 0,-1 0,1 0,-1 0,0 0,0 0,0 0,0 0,-1 0,0 0,1 0,1 0,1 0,0 0,1 0,-1 0,-1 0,1 0,-2 0,0 0,-1 0,-1 0,-1 0,-2 0,11 0,-1 0,-1 0,-1 0,-2 0,-1 0,-3 0,-1 0,-2 0,5 0,-4 0,-3 0,-1 0,3 0,3 0,-3 1,4 0,1 0,1 0,1 0,-2 0,-1 0,-2 0,5-1,-4 0,-1 1,1-1,2 0,4 1,-11 0,2 0,3 0,1 1,2-1,-1 1,0-1,-2 1,-3-1,-3 0,14 1,-4-1,-3 0,0 1,-2-1,2 0,-3 0,1 1,-1-1,-1 0,-3 0,-2 0,7 1,-4 0,-3-1,-4 0,11-1,-5 0,-3 0,-4 0,11 0,-16 0,-34 0,-4 0,6 0,-2 0,9 0,-3 0,11 0,5 0,16 0,-13 0,1 0,-25 0,-3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2:50.4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13784 11819,'62'0,"0"0,-10 0,2 0,10 0,-10 0,9 0,5 0,3 0,0 0,-3 0,-5 0,-1 0,-5 0,-1 0,2 0,7 0,-8 0,5 0,5 0,2 0,1 0,-2 0,-3 0,-5 0,-7 0,11 0,-8 0,-3 0,3 0,9 0,3 0,-1 0,-2 0,-11 0,-1 0,-2 0,1 0,1 0,0 0,0 0,3 0,7 0,2 0,1 0,-2 0,-9 0,0 0,-2 0,-1 0,10 0,-2 0,1 0,2 0,1 0,-4 0,-14 0,-2 0,1 0,8 0,1 0,-5 0,-3 0,-8 0,5 0,-13 0,-17 0,9 0,19 0,-5 0,7 0,7 0,6 0,3 0,5 0,3 0,1 0,-17 0,2 0,-1 0,-1 0,16 0,-2 0,-3 0,-13 0,-3 0,0 0,-1 0,0 0,0 0,18 0,2 0,-15 0,2 0,-3 0,8 1,0 1,-11-1,2 0,-2 0,11 0,-5 1,14 0,-2-2,-55 0,-1 0,-9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3:00.17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5572 13316,'61'0,"-1"0,0 0,0 0,1 0,-1 0,0 0,0 0,1 0,-4 0,-2 1,1-1,3-1,5 1,-6 0,3-1,3 1,2 0,1-1,2 0,0 0,1 0,-2-2,-1 1,-4-1,0-1,1 0,1-1,-1 0,0 0,-1-1,-1 1,-1 0,-3 1,-3-1,9 1,-4 0,-2 0,-2 1,1-1,1 0,3-1,-3 0,4-1,2-1,1 0,0 1,-2-1,-4 1,-3 1,-6 2,10-1,-7 3,-3 0,2 0,5 0,0 0,1 0,0 1,-2 0,1 0,-1 0,-2 0,8 0,-2 0,-5 0,4 0,-10 0,-7 0,-14 0,-17 0,-2 0,-12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3:06.32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5162 13874,'63'0,"0"0,0 0,0 0,1 0,-1 0,0 0,-10 0,5 0,4 0,2 1,3-1,2 0,1 0,1 0,0 0,0 0,-1 0,-1 0,-2 0,-3 0,-3 0,-3-1,13 0,-4 0,-4 0,-2 0,-1-1,1 1,1 0,4-1,4 1,-13 1,5-1,1 0,4 1,0 0,2-1,1 1,-1-1,-1 1,-1-1,-2 1,-2-1,-4 0,-3 0,-5-1,22 0,-8-1,-4-1,-3 1,0 0,2-1,2 0,3 1,-1-1,-2 0,-3 0,-7 1,8-1,-7 1,2 0,6 0,6-1,-5 0,-19 2,-13 2,-18-1,-5-2,14-2,-11 3,17 0,9 7,7 2,16-2,10 0,-9 0,8 0,2-1,-4 1,2-2,-3-1,0 1,0-1,0 1,-6-1,-3-1,-5 0,-5 0,-1-1,7 1,2 1,6-2,-1 0,-9 0,-2 0,7 0,0 0,4 0,1 0,-3 0,0 0,-5 0,-1 0,-2 0,-3 0,-8 0,-1 0,-2 0,-2 0,28 0,-6 0,9 0,-21 0,24 0,-33 0,0 0,2 0,2 0,5 0,0 0,-9 0,-1 0,10 0,4 0,5 0,6 0,2-1,-9 0,2 0,0 0,-2 0,13 0,-2 1,-1-1,-5 0,0-1,-6 1,2 1,-5 0,-8 0,2 0,5 0,6 0,0 0,3 0,1 0,2 0,-9 0,2 0,1 0,-3 0,9 0,-1 0,-3 0,-8 0,-2 0,1 0,8 0,1 0,-2 0,11 0,3 0,-18 0,4 0,1 0,-5 0,0 0,-4 0,2 0,10 0,2 0,-3 0,8 0,-2 0,7 0,-3 0,-17 0,-4 0,-7 0,1 0,21 0,2 0,-13 0,4 0,0 1,10 0,0 1,-7-1,4 0,-3 1,3 1,4-1,-8 1,-9-2,-5 0,21 1,-25-2,0 0,-1 0,-2 0,24 0,-8 0,0 0,13 0,-26 0,2 0,-2 0,-2 0,18 0,-16 0,1 0,-4 2,2 1,4-3,3 1,4 1,4 0,4-1,6-1,1-1,0 1,1 0,0 0,0 0,1 0,-3 0,-7 0,-2 0,-7 0,21 0,-29 3,-14 1,-5 3,2-2,5-1,-6-4,-4 0,-10 0,-4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3:08.85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17510 13889,'58'0,"-13"0,5 0,-5 0,4 0,3 0,8 0,2 0,8 0,-16 0,6 0,3 0,1 0,-1 0,-2 0,2 0,-2 0,0 0,0 0,3 0,0 0,1 0,2 0,0 0,-1 0,-1 0,-5 0,0 0,-1 0,-1 0,-2 0,-2 0,9 0,-4 0,-1 0,4 0,2 0,5 0,0 0,-4 0,-6 0,1 0,-7 0,0 0,10 0,0 0,-9 0,-15 0,-6 0,16 0,-25 0,-12 0,-4 0,1 0,7 0,16 0,11 0,9 0,8 0,-2 0,-12 0,-1 0,2 0,15 0,4 0,-2 0,-9 0,-3 0,-3 0,-2 0,1 0,13 0,7-1,-11 1,-20-1,-2-1,18 0,0 0,-13 0,-1 0,4-2,0 0,-7 0,-1 0,25-4,-1-1,-8 4,-11 2,6 0,-3 0,4 0,-1 1,13 1,7 0,-14 0,6-1,5 1,2 0,-2 1,-8-1,1 1,0 0,1 0,-1 0,0 1,11-1,0 0,0 0,-1 1,-2-1,-4 1,1 0,-3 0,-2 0,-7 0,18 1,-9 1,-12 2,-4 0,17 1,-25-3,0 0,0-2,0 0,25-1,-16 0,7-1,0 2,0-1,0 1,1 1,6-1,1 0,-1 0,0 1,0 0,-2 1,12 1,-3 1,-3-2,-3 0,-4 0,-1-1,-4 0,-4-2,8 0,-8-1,-29-1,1-3,-5-1,0-9,-8 8,-2-5,-2 4,0-3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3:10.13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24777 13883,'49'0,"0"0,12 0,1 0,-11 0,1 0,3 0,2 0,6 0,4 0,2 0,-1 0,-4 0,1 0,-3 0,-2 0,-1 0,-3 0,-1 0,-2 0,-2 0,3 0,-3 0,-2 0,6 0,-2 0,7 0,-6 0,1 0,-16 0,-15 0,-7 0,-8 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3:51.73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23037 14676,'60'0,"1"0,-1 0,-4 0,2 0,5 0,8 0,-21 0,5 0,4 0,3 0,3 0,1 0,1 0,1 0,-2 0,-2 0,-2 0,6 0,-1 0,-2 0,1 0,-1 0,1 0,0 0,1 0,3 0,-11 0,2 0,1 0,2 0,0 0,0 0,0 0,-1 0,-2 0,-1 0,-2 0,-3 0,13 0,-2 0,-3 1,-2-1,-1 0,0 0,0-1,7-1,2 1,-2-2,-1 1,-5 0,-5-1,8 1,-6-1,1 0,-4-1,3 0,-2-1,-9 1,-6-1,-4 0,1 1,3 0,10 1,6 0,-2 0,-10 0,-1 0,2 0,17-1,3 0,-4-1,3-3,-9-1,-17 2,-5 0,15-5,-40 8,-3 3,-8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3:58.32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5384 15260,'55'0,"0"0,-1 0,1 0,0 0,-1 0,4 0,4 0,2 0,2 0,0 0,0 0,-2 0,-2 0,0 0,-1 0,-1 0,-1 0,1 0,0 0,1 0,3 0,-4 0,3 0,3 0,0 0,1 0,-2 0,-1 0,-3 0,-4 0,-4 0,9 0,-6 0,-3 0,-2 0,0 0,5 0,-2 0,-1 0,1 0,1 0,1 0,-1 0,-2 0,2 0,-3 0,2 0,12 0,2 0,-3 0,-11 0,-3 0,0 0,4 0,0 0,4 0,-1 0,4 0,0 0,-4 0,-1 0,-3 0,3 0,1 0,3 0,0 0,-5 0,-8 0,-3 0,-1 0,22 0,-3 0,-14 0,-1 0,-1 0,2 0,-2 0,3 0,-1 0,12 0,1 0,-8 0,2 0,1 0,-2 0,0 0,0 0,-4 0,0 0,2 0,13 0,3 0,-4 0,-15 0,-3 0,5 0,-3 0,4 0,3 0,2 0,-2 0,2 0,1 0,0 0,1 0,1 0,-3 0,1 0,0 0,1 0,-1 0,-3 0,2 0,-2 0,-1 0,0 0,1 0,5 0,1 0,1 0,-4 0,-4 0,4 0,-5 0,3 0,4-1,4 1,0-1,-2 0,-9 1,-3-2,0 1,1 0,1 1,1-1,0 0,-1 0,-2 0,0 0,1 0,1 1,9 0,4 0,-2 0,-7 0,10 0,-1 0,0 0,4 0,-9 0,-18 0,-5 0,6 0,-1 0,-5 0,0 0,-1 0,2 0,16 0,2 0,-7 0,0 0,-2 0,1 0,12 0,0 0,-17 0,0 0,10 0,-3 0,14 0,-1 0,-18 0,-11 0,-16 0,0 0,9 0,16 0,7 0,-11 0,3 0,19 0,2 0,-9 0,-5 0,13 0,0 0,-45 0,-9 0,-5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0:24.4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2587 7819,'57'-1,"0"0,0 1,0-1,0 0,2 1,1-1,1 1,3-1,2 1,3 0,-11 0,1 0,1-1,3 1,1 1,2-1,2 0,1 0,2 0,1 0,-13 0,3 0,2 0,1 0,2 0,1 0,1 0,0 0,1 0,-1 0,0 0,-1 0,-1 0,-1 0,-2 0,-2 0,5 0,-2 0,-1 0,-3 0,0 0,0 0,0 0,0 0,2 0,1 0,2 0,2 0,-9 0,2 0,1 0,2 0,2 0,1 0,0 0,1 0,-1 0,1 0,-1 0,0 0,-2 0,-1 0,-2 0,-1 0,-3 0,-2 0,14 0,-2 0,-4 0,-1 0,-1 0,-2 0,0 0,-1 0,1 0,1 0,4 0,1 0,0 0,0 0,-1 0,-1 0,-2 0,-2 0,-3 0,6 0,-2 0,-3 0,-2 0,-1 0,-1 0,13 0,-2 0,-4 0,-4 0,-9 0,-5 0,7 0,7 0,8 0,3 0,-1 0,-7 0,5 0,-5 0,1 0,-3 0,3 0,-2 0,-6 0,9 0,-11 0,0 1,-22 1,-2 3,16 3,-18-4,16 1,-33-5,-5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4:00.56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19448 15230,'64'0,"0"0,0 0,0 0,-8 0,1 0,1 0,-1 0,1 0,0 0,-1 0,1 0,1 0,3 0,1 0,3 0,3 0,-2 0,-3 0,-4 0,-2 0,-5 0,0 0,6 0,-3 0,6 0,3 0,-1 0,-2 0,-6 0,2 0,-6 0,0 0,1 0,8 0,2 0,-1 0,-5 0,-5 0,-5 0,-1 0,10 0,-2 0,1 0,1 0,-7 0,0 0,-1 0,-4 0,6 0,-42 0,-6 0,23 4,21-1,11 2,10-4,-19-1,-10 0,-11 0,-10 0,-11 0,-3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4:09.121"/>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10882 15890,'58'0,"1"0,-1 0,1 0,-1 0,1 0,-1 0,2 0,-2 0,-1 0,0 0,3 0,3 0,-8 0,0 0,3 0,1 0,1 0,1 0,1 0,1 0,1 0,-3 0,2-1,1 1,2 0,0-1,1 1,-1 0,0-1,-1 0,-2 1,-1-1,1 0,-1 0,-2 0,-2 0,1 0,1 0,0-1,3 1,2-1,-8 1,4-1,1 1,2-1,1 0,1 0,0 0,-1 0,-2 0,-1 0,-2 0,-3 0,-4-1,12 0,-4 0,-3-1,-2 1,-1-1,1 0,0 1,10-2,1 1,-1-1,-1 1,1-1,-1 1,-1 0,1 0,-1 1,-1-1,-3 1,-4 1,0-1,-6 1,0 0,3 1,5-1,4 0,0 0,-2 0,-7 1,-1 1,-7 0,1 0,1 0,0 0,3 0,-1 2,3 0,1 1,-3-1,8-1,-1 0,-2 1,-2 1,-1 0,-2 0,15-1,-4-1,-16-1,1 0,5 0,6 0,-3 0,12 0,-2 0,-14 0,1 0,-3 1,4 0,1 0,-8 1,4-1,-1 0,-2 0,0 0,-1 0,14 0,-3-1,-12 0,-6 0,-1 4,-12-2,8 5,5 2,-6-1,1-4,2 0,21 2,-16-4,4-1,1 1,3 1,13 1,5 1,-18-1,4 0,1 1,0-1,3 1,1 0,0 0,1 0,6 0,1 1,0 0,-3-2,-8 0,-2-1,-1-1,-2 1,12 1,-1 0,-6-2,-1-1,-3-1,1 2,-1 0,1 1,-2 0,-12 1,0 0,17 2,4 2,3 0,-3 1,-19-3,-1-1,17 2,-3-1,7 0,-9-4,8 1,-24-3,-5 0,-6 0,-9 0,14 0,-10 0,-2 0,-6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4:39.818"/>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13236 16529,'60'0,"0"0,-8 0,0 0,-9 0,3 0,-1 0,18 0,0 0,-16 0,2 0,3 0,2 0,5 0,-1 0,-2 0,1 0,-3 0,2 0,-5 1,3-1,-1 0,-6-1,9 1,-1-2,3 0,4-2,-1 2,-11 0,-2 1,6-1,3 1,8-1,3 0,-1 1,-6 0,-7 0,-4 1,0 0,3 1,1-1,5 0,0 0,-1 0,-5 0,6 0,-4 0,5 0,-8 0,3 0,3 0,0 0,-2 0,10 0,-1 0,1 0,2 0,-5 0,4 0,0 0,-2 0,-3 0,-1 0,-2 0,-2 0,-3 0,8-1,-3 0,1 0,-10 0,1 0,0 0,-2 0,4 0,-1 0,2 0,0 0,3 0,1 1,1-1,5 1,1 0,1 0,1 0,-12 0,1 0,1 0,-1 0,1 0,2 0,1 0,-1 0,0 0,-2 0,7 0,-2 0,-1 0,0 0,2 0,0 0,-1 0,-4 0,0 0,-3 0,3 0,-3 0,3-1,0 1,-5-1,-4-1,-4 0,3 0,15 0,2 0,-3 0,-15 0,-3 0,2 1,9 0,2 0,4 0,-3 1,4 0,0 0,-4 0,-1 0,-3 0,3 0,3 0,6 0,-2 0,-7 0,10 1,-7 0,-12 0,-2 1,-3-1,-2 1,-4-1,0 0,20-1,-2 0,2 0,1 0,9 0,-17 0,2 0,-1 0,-7 0,-2 0,6 0,1 0,6 0,3 0,-1 0,-3 0,1 0,-2 0,0 0,1 0,-1 0,1 0,2 0,-2 0,-3 0,15 0,-3 0,-1 0,0 0,-1 0,-7 0,-10 0,-3 0,5 0,-3 1,10 1,-2 4,-15-3,13 2,-21-5,20 0,-3 0,-7 0,-11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4:41.44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22911 16538,'53'0,"-1"0,0 0,4 0,0 0,5 0,-10 0,3 0,3 0,0 0,-2 0,8 0,0 0,0 0,4 0,-10 0,3 0,1 0,1 0,-1 0,-4 0,0 0,-2 0,-1 0,0 0,3 0,0-1,1 1,3 0,-1 0,-1 0,-1 1,3-1,-1 1,-1 0,0 0,1 1,4 0,1 0,-1 1,-2 0,-3 0,11 1,-5 0,-4 1,-14 1,-4-1,-1 2,14 3,-3 1,-12-3,0-1,13 3,4 0,6-4,-1-1,-15-1,2-1,4-1,5 0,-5 0,-4 1,-2-1,15 0,3 0,-19-1,-1 0,-1 0,8 0,1 1,-8-1,3 0,-2 0,-3 1,-1 1,4-1,3-1,4 0,1 0,-1 0,9 0,-1 1,5-1,-9-1,4 0,3 0,-3 0,-4 0,7 0,-4-1,0 0,5-1,0-1,-8-1,-5 1,-10-2,-1-9,-20 0,-12 7,-1-1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4:42.93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27412 16672,'51'0,"6"0,-13 0,7 0,1 0,-3 0,-1 0,2 0,0 0,1 0,3 0,-1 0,3 0,2 0,-1 0,-3 0,0 0,0 0,0 0,-1 0,0 0,0 0,1 0,9 0,2-1,-3 1,-11-1,-13-1,-3 0,8 0,5-2,2 0,5-1,-3 0,5 2,1 0,-1-1,3 0,-5 1,-3 2,-8 1,-4 0,6 0,5-3,-10 1,-7 0,4 1,13 0,2 1,-11 0,2 0,23 0,-2 0,-29 0,-4 0,19 0,-29 0,-25 0,0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5:13.22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21173 17272,'63'0,"0"0,0 0,1 0,-1 0,0 0,0 0,1 0,-1 0,0 0,0 0,1 0,-1 0,0 0,0 0,6 0,-4 0,-3 0,0 0,-1 0,0 0,2 0,1 0,3 0,4 0,4 0,-21 0,2 0,2 0,3 0,2 0,1 0,2 0,1 0,1 0,1 0,0 0,1 0,-1 0,1 0,-1 0,0 0,-1 0,-1 0,-1 0,-2 0,-1 0,-3 0,-1 0,-3 0,17 0,-3 0,-2 0,-3 0,-1 0,-1 0,-1 0,0 0,0 0,1 0,0 0,3 0,1 0,-4 0,2 0,1 0,1 0,1 0,0-1,1 1,-1 0,0 0,0 0,-1 0,-2 0,-1 0,-1 0,-3 1,-2-1,10 1,-2 0,-1 0,-3 1,-1-1,-1 1,-1-1,-2 1,0-1,0 0,10 1,-1-1,-2-1,-1 1,-2 0,-2 1,-2 0,7 1,-1 0,-3 1,-4 0,-6 1,-1 0,-6 0,2 0,11-2,2 0,0 0,-4 0,0 1,1-1,2-1,1-1,-4 1,-1 0,0 2,-2 1,5 2,-1-1,-1-2,0-1,0 1,2 1,1 1,2-2,-9-3,2 0,-1-1,0 1,11-1,-1 0,4 0,-12-1,4 1,1 0,0 0,-3-1,3-1,-1 0,-2-1,2 0,1 1,2-1,-2-1,-4 0,-7 0,-3-2,1 1,8 0,3 1,-5 1,0 0,1 1,4 0,6 2,-7-1,-14 1,0 0,10 0,5 1,-6 0,-12 1,-3 0,13 0,-3 0,6 3,-19-3,-9-2,-19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6:37:36.038"/>
    </inkml:context>
    <inkml:brush xml:id="br0">
      <inkml:brushProperty name="width" value="0.05" units="cm"/>
      <inkml:brushProperty name="height" value="0.05" units="cm"/>
      <inkml:brushProperty name="color" value="#66CC00"/>
    </inkml:brush>
  </inkml:definitions>
  <inkml:trace contextRef="#ctx0" brushRef="#br0">0 0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47:08.7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21330 4382,'53'2,"0"-1,-2 0,8 0,5-1,2 1,-2-1,-2 0,-1 0,2 0,2 0,4 0,-10 0,3 0,2 0,2 0,1 0,0 0,0 0,-2 0,1 0,2 0,-1 0,0 0,0 0,-1 0,-2 0,-3 0,6 0,-3 0,-1 0,-1 0,-1 0,0 0,-1 0,2 0,-1 0,-2 0,-5 0,-8 0,18 0,-13 0,0 0,-27 0,-1 0,-7 0,0 0,11 0,9 0,10 0,-5 0,-19 0,-13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47:10.4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20996 8739,'59'0,"0"0,0 0,-1 0,1 0,0 0,0 0,0 0,1 0,2 0,1 0,2 0,1 0,2 0,0 0,1 0,0 0,1 0,-1 0,-7 0,0 0,2 0,0 0,1 0,0 0,0 0,1 0,-1 0,0 0,-1 0,0 0,-2 0,-1 0,9 0,1 0,-1 0,0 0,-1 0,-1 0,-1 0,-2 0,-2 0,-2 0,-3 0,9 0,-1 0,-2 0,-3 0,-5 0,-6 0,-8 0,12 0,-16 0,-16 0,-4 0,-2 0,4 0,14 0,25 0,-22 0,10 0,-32 0,-6 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47:12.1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21818 13235,'58'0,"1"0,-1 0,0 0,0 0,0 0,2 0,1 0,1 0,-1 0,-1 0,-3 0,0 0,0 0,-1 0,1 0,-1 0,1 0,2 0,0 0,-2 0,-3 0,-4 0,15 0,-6 0,-4 0,9 0,-5 0,-13 0,-7 0,-2-1,-12-1,-19 1,-5-1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0:27.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5980 8482,'50'0,"-1"-3,-10-2,1 0,1 0,23-2,-16 3,5 1,1 2,1 1,1 0,2 0,-6 0,3 0,0 0,-2 0,-1 0,9 0,-5-1,8 1,5-1,1 0,-1 0,-4-1,-3 0,-3 0,-1 0,2-1,5 0,-6 1,4-1,3 1,1-1,1 0,-2 0,-1 0,-5 0,1-1,-4-1,-3 1,2-1,2 1,5 0,-8 1,3 1,3 0,1-1,3 2,-1-1,1 0,-1 0,-1 1,-2-1,0 0,-2 1,0-1,-1 1,0-1,0 1,2 0,1 0,3 0,-6 0,3 0,2 1,1 0,1-1,1 1,-1 0,-1 0,-1 0,-2 0,-2-1,-4 1,15 0,-5 0,-2 0,-1 0,-2 0,0 0,0 0,8 0,0 0,0 0,-3-1,-3 1,-7-1,12-1,-9 0,1 0,8 0,1 0,-7-1,-6 0,-3 0,9 2,-4 0,6 1,-20 0,6 0,-1 1,9 1,3 1,-13-1,5 0,2 1,-3 0,9 2,-3 0,0 0,-2 1,0-1,0 1,3 0,1 0,-6 1,-2 1,-5-1,-1 1,-2-1,-7-1,-2 0,23 3,1 1,-20-3,0-1,20 5,-22-4,2 0,7 0,-1 0,-6-1,-1 0,14 1,1-1,-4 1,-2-1,-6-3,-1 0,4 1,-1-1,18-1,-24-2,-14 0,-13 0,-4 0,2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47:15.0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21231 17087,'50'0,"0"0,1 0,-1 0,4 0,6 0,4 0,2 0,2 0,1 0,-1 0,-11 0,1 0,1 0,1 0,-1 0,2 0,-1 0,1 0,-1 0,3 0,3 0,0 0,0 0,0 0,-1 0,-3 0,-2 0,-4 0,15 0,-4 0,-3 0,-6 0,-6 0,23 0,-21 0,-31 0,8 1,6 9,8-5,14 6,-24-9,2-2,4 1,0-1,-4 0,-2 0,19 0,-34 0,1 3,-11-1,1 5,-7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48:16.7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30328 12039,'62'0,"-1"0,1 0,-1 0,1 0,0 0,-1 0,1 0,3 0,1 0,-1 0,0 0,-3 0,-2 0,-4 0,8 0,-5 0,-1 0,2 0,-3 0,3 0,0 0,-2 0,-2 0,-3-1,-3 1,0 0,4 1,5-1,6 1,1 0,-3 0,-9 0,-4 2,-7-1,4 1,7-1,5 0,-3 0,-9 1,-10 0,-4 0,10-1,-7-1,-23-1,-11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48:18.4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30437 12816,'54'0,"1"0,-1 0,1 0,0 0,3 0,5 0,3 0,3 0,1 0,-1 0,-1 0,-4 0,-1 0,-3 0,0 0,-1 0,0 0,2 0,1 0,0 0,2 0,2 0,0 0,-1 0,-2 0,-3 0,-4 0,5 0,-4 0,-4 0,-1 0,-1 0,4 0,-1 0,-3 0,-4 0,15 0,-3 0,-11 0,1 0,-10 0,-4 0,-26 0,-8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7T17:58:53.433"/>
    </inkml:context>
    <inkml:brush xml:id="br0">
      <inkml:brushProperty name="width" value="0.05292" units="cm"/>
      <inkml:brushProperty name="height" value="0.05292" units="cm"/>
      <inkml:brushProperty name="color" value="#00B050"/>
    </inkml:brush>
  </inkml:definitions>
  <inkml:trace contextRef="#ctx0" brushRef="#br0">3521 1787 24575,'-33'0'0,"-11"0"0,-17 0 0,-6 0 0,1 0 0,14 0 0,1 0 0,-2 0 0,-1 0 0,-4 0-158,5 0 0,-4 0 1,-3 0-1,0 0 0,1 0 1,1 0-1,2 0 158,-9 0 0,2 0 0,1 0 0,3-1 0,3 0 0,-14 0 0,5-2 0,5 0 0,-6-3 0,9-1 180,21 0 1,5 0-181,-11-5 183,32 23-183,14 3 0,32 39 0,-24-14 0,-2 8 0,-2 2 0,3 6 0,-2 3 0,-2 10-536,-3-19 1,-2 8-1,0 4 1,0 3 0,-1 2-1,0-1 1,-1-2-1,1-5 536,-1 5 0,0-3 0,-1-2 0,1 0 0,-1 3 0,0 3 0,1-7 0,-1 4 0,1 3 0,-1 2 0,0-1 0,1-1 0,-1-2 0,0-5 0,1-5-704,-1 19 0,0-8 1,0-4-1,0-1 704,-2 11 0,1-3 0,2-13 0,8-3 0,29-48 0,1-7 0,11-5 0,7 1 0,-3 4 0,6 2 0,4 0 0,2 1 0,2-2-334,-10 1 1,2-1-1,3-1 1,0 1-1,0 0 1,-1 1-1,-2 0 334,5 1 0,-1 1 0,-1 0 0,0 1 0,-1-1 0,-1 1 0,5 0 0,-1 0 0,0 0 0,-1 0 0,1 0 537,2 0 1,0 0-1,0 1 1,-1-1-1,-1 2-537,-6 0 0,-2 0 0,-1 1 0,1 0 0,3-1 0,-1 0 0,3-1 0,2 1 0,-1-1 0,-4 1 0,-5 1 0,17 1 0,-6 1 0,-9 0 0,-4 1 0,-15-4 2893,-25-6-2893,-24-35 0,-3 8 0,-11-26 3577,10 9-3577,6 5 418,2-9 1,0-9-419,3 13 0,1-3 0,0-3 0,1-4 0,0-5 0,1-2 0,0 0 0,0 6 0,1-2 0,-1 0 0,1 0 0,0 2-444,0-7 0,1 1 0,0 1 0,0 0 444,0 1 0,0 1 0,0-1 0,-1 0 0,-1-4 0,0-1 0,-2 2 0,1 5 0,-2 6 0,0 5 0,-1-2 0,2-10 0,0-2 0,-2 16 0,-7 12 0,9 36 0,1 0 0,-1 0 0,-2 0 1776,-1 0-1776,-3 0 0,-18 0 0,0 0 0,-16 0 0,9 0 0,-6 0 0,1 0 0,-5 0 0,0 0 0,2 0 0,0-1 0,-3 0 0,-2-1 0,-3 0 0,0-1 0,1 0 0,-7-2 0,1 0 0,1 0 0,3 0 0,0-1 0,2 1 0,-11-2 0,7 2 0,3 1 0,34 4 0,9 0 0,3 0 0,5 0 0</inkml:trace>
  <inkml:trace contextRef="#ctx0" brushRef="#br0" timeOffset="6988">23926 10468 24575,'0'17'0,"0"20"0,0 6 0,0-8 0,0 0 0,0 18 0,0-1 0,0 3 0,-3-29 0,1-14 0,-3-11 0,0-4 0,0-20 0,0-7 0,2-23 0,-1-4 0,1-2 0,2 11 0,-1 0 0,0-17 0,2 21 0,0 2 0,0-2 0,3 0 0,3 19 0,4 1 0,10 17 0,-4 2 0,8 3 0,4 4 0,-10 4 0,14 25 0,-24-5 0,3 9 0,-14-7 0,-5-15 0,-10 8 0,-14 4 0,10-13 0,-1 7 0,21-19 0</inkml:trace>
  <inkml:trace contextRef="#ctx0" brushRef="#br0" timeOffset="9313">24232 10674 24575,'8'-5'0,"0"-2"0,-3 0 0,6-11 0,-5 4 0,4-8 0,-6-13 0,-2 15 0,-2-20 0,-12 27 0,3 2 0,-13 11 0,3 6 0,-2 4 0,-4 11 0,6 5 0,-1 9 0,5 10 0,6-4 0,5 0 0,4-6 0,1-13 0,4 3 0,0-14 0,6 3 0,-2-9 0,15 0 0,-9-3 0,14-7 0,-18 0 0,0-1 0,-8 2 0</inkml:trace>
  <inkml:trace contextRef="#ctx0" brushRef="#br0" timeOffset="10907">24473 10573 24575,'0'8'0,"0"4"0,0 10 0,0-4 0,0 8 0,-1-17 0,-2-12 0,-7-42 0,4-14 0,3 11 0,0-8 0,1 3 0,1-2 0,1 2 0,0-12 0,0 7 0,1 14 0,2 32 0,3 13 0,3 4 0,3 4 0,1 6 0,5 23 0,-8 4 0,0 8 0,-7-9 0,-1-13 0,3 4 0,-3-17 0,2 4 0</inkml:trace>
  <inkml:trace contextRef="#ctx0" brushRef="#br0" timeOffset="12360">24878 10241 24575,'-29'0'0,"1"0"0,13 2 0,0 10 0,-6 10 0,10 14 0,2 11 0,8-14 0,27 8 0,8 12 0,3 2 0,4-6 0,-13 15 0,-17-8 0,-31-39 0,-15 3 0,2-24 0,13-7 0,2-15 0,13 11 0,4-4 0</inkml:trace>
  <inkml:trace contextRef="#ctx0" brushRef="#br0" timeOffset="14102">25165 10351 24575,'0'56'0,"0"-1"0,0 1 0,1-6 0,0-1 0,0 1 0,1 3 0,2-10 0,8-1 0,22-33 0,3-6 0,14-5 0,-8-9 0,-2-29 0,-20-18 0,-11 10 0,-4-1 0,-12-15 0,-16 18 0,-5 8 0,-2 18 0,-3 4 0,1 3 0,12 12 0,-3 39 0,14-10 0,2 6 0,2 0 0,2-9 0,0 0 0</inkml:trace>
  <inkml:trace contextRef="#ctx0" brushRef="#br0" timeOffset="16509">25587 10450 24575,'3'8'0,"0"9"0,-3-3 0,0 2 0,0-7 0,0-2 0,0 11 0,0-1 0,0 17 0,0-15 0,0 8 0,2-13 0,-1-30 0,1-22 0,-1-22 0,-1 5 0,0-1 0,0-6 0,-1 15 0,2 5 0,4 13 0,-2 7 0,6 17 0,8 5 0,-4 4 0,8 0 0,-7 6 0,0 9 0,-1 1 0,-2 9 0,-6-5 0,0-6 0,-5-1 0,0-2 0,0-5 0,0 13 0,0-15 0,0 9 0,0-8 0,1-1 0,2 6 0,0-3 0,2 5 0,-2 0 0,-1 0 0,-1-7 0,1-1 0,-1-6 0,2-1 0,-2 1 0,0-2 0</inkml:trace>
  <inkml:trace contextRef="#ctx0" brushRef="#br0" timeOffset="18618">25940 10308 24575,'-36'0'0,"18"0"0,-20 0 0,25 4 0,0 4 0,4 7 0,7 19 0,-2 9 0,4 2 0,-3-12 0,4-17 0,7-14 0,0-1 0,16-1 0,3 0 0,2 0 0,4 0 0,-13-1 0,20-51 0,-25 22 0,11-29 0,-21 41 0,-2 40 0,2 1 0,2 11 0,1 2 0,8 8 0,-1-6 0,1 0 0,5 11 0,0 4 0,-12-26 0,-7-12 0</inkml:trace>
  <inkml:trace contextRef="#ctx0" brushRef="#br0" timeOffset="20625">26205 9774 24575,'-2'39'0,"1"0"0,-1 13 0,1 3 0,1 7 0,0 0 0,2-6 0,1-5 0,-1 6 0,4-31 0,-1-7 0,4 2 0,0 16 0,0-14 0,-2 8 0,-4-12 0,1-3 0,-1 1 0,-1-5 0,1-4 0,1 0 0,-1-2 0,2-1 0,-4 1 0,3 4 0,-1-1 0,0 8 0,4-4 0,-2 0 0,2-4 0,-4-1 0,-2-4 0,1 1 0,-2-4 0,0 1 0</inkml:trace>
  <inkml:trace contextRef="#ctx0" brushRef="#br0" timeOffset="21980">24058 11135 24575,'62'0'0,"-3"0"0,7 0 0,-13 0 0,3 0 0,7 0-1131,-8 0 1,6 0-1,4 0 1,2 0 0,-1 0-1,-5 0 1131,0 0 0,-3 0 0,-1 0 0,3 0 0,5 0 0,-11 0 0,4-1 0,3 1 0,2 0 0,1-1 0,0 0 0,-1 0 0,-3-1 0,-4-1 131,10-1 0,-2-1 0,-2-1 0,-2 1 0,-1-1 0,-1 2 0,5 0 0,1 2 0,-3 0 0,-3-1 0,-6-2 1,-1-5-1,-1 1 0,1-1 0</inkml:trace>
  <inkml:trace contextRef="#ctx0" brushRef="#br0" timeOffset="214609">13494 12056 24575,'42'0'0,"0"0"0,9 0 0,9 0 0,5 0 0,3 0 0,-9 0 0,3 0 0,3 0 0,1 0 0,0 0 0,-1 0-351,1 0 0,-1 0 0,1 0 0,0 0 0,1 0 0,2 0 351,-11 0 0,2 0 0,2 0 0,-1 0 0,1 0 0,-2 0 0,-2 0 0,-4 0 0,13 0 0,-5 0 0,-1 0 0,-2 0 0,1 0 0,-3 0 0,1 0 0,-2 0 0,-1 0 0,-4 0 0,14 0 0,-5 0 0,-6 0 338,0 0 1,-13 0-339,-17 0 86,-5 0 1,-15 0 0,-1 0 0</inkml:trace>
  <inkml:trace contextRef="#ctx0" brushRef="#br0" timeOffset="366741">13824 7840 24575,'56'-20'0,"1"0"0,0 0 0,-2 1 0,3-2 0,2 0 0,2 0 0,-7 2 0,1 0 0,1-1 0,3 0 0,2 0-396,-5 1 0,3 0 0,2-1 0,2 1 0,-1-2 1,-2 1-1,-2 0 396,-1-1 0,-2 0 0,-1-1 0,-1 1 0,0-1 0,0 1-231,1 1 1,1 1 0,-1-1 0,-1 1-1,-1-1 1,-2 0 230,14-8 0,-1-1 0,-5 1 0,-10 3 0,-3 0 0,-9 5 952,12-6-952,-30 15 0,-10 6 0,-16 5 0,2 0 0,1 0 0</inkml:trace>
  <inkml:trace contextRef="#ctx0" brushRef="#br0" timeOffset="367695">14574 7927 24575,'40'-4'0,"-1"-5"0,11-3 0,0 1 0,11-3 0,5-1 0,-1 0 0,-7 1 0,7 0 0,-6 2 0,6-2 0,-7 0 0,7-2 0,0 0 0,-5 2 0,-12 4 0,-6 2 0,-9 2 0,5-3 0,-21 4 0,-14 2 0</inkml:trace>
  <inkml:trace contextRef="#ctx0" brushRef="#br0" timeOffset="368766">14909 8041 24575,'3'4'0,"23"-2"0,36-1 0,6-2 0,-34 1 0,0 0 0,11 0 0,6 0 0,-14 0 0,-17 0 0,-3 0 0,-10 0 0,0 0 0</inkml:trace>
  <inkml:trace contextRef="#ctx0" brushRef="#br0" timeOffset="460411">14667 4775 24575,'0'55'0,"0"-8"0,0 7 0,0-3 0,0 6 0,0 5 0,0-3 0,0 6 0,0 3 0,0 0 0,0-3-353,0 1 0,0-2 0,0 0 0,0 6 353,0-15 0,0 6 0,0 2 0,0 0 0,0-1 0,0-4 0,0-6 153,-1 19 0,0-9 0,0 4-153,1 0 0,-1 6 0,0-4 0,0-11 117,-1-7 0,0-7-117,0 4 0,-1-9 0,0-23 0,0-8 719,2-12-719,-3-3 0,-2-10 0,-7-15 0,-1 7 0,-5-14 0,5 8 0,-1-1 0,4 2 0,2 7 0,1 6 0,-6-4 0,9 14 0,-5 4 0,9 15 0,1 17 0,6 19 0,5 1 0,3 0 0,6-12 0,1-15 0,-5-4 0,2-5 0,-8-9 0,0-2 0,1-8 0,10-37 0,-3-1 0,-5 10 0,0-1 0,12-21 0,-8 23 0,14 4 0,-12 23 0,8 1 0,-3-9 0,-12 16 0,0-3 0,-12 10 0,0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0:30.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16259 8559,'63'0,"-1"0,0 0,0 0,-8 0,-3 0,4 0,7 0,-10 0,6 0,4 0,3 1,2-1,2 0,1 0,-2 0,0-1,-5 0,1 0,0 0,1-1,0 1,0-1,1 0,-1 0,0 1,-1-1,0 0,-1 1,0 0,1-1,-1 1,0-1,0 0,0 0,1 0,-1 0,3 0,0-1,0 0,1 0,0-1,-1 1,0 0,-2-1,-1 1,-2-1,2 1,-1-1,-2 0,0 0,-2 0,-1 0,-1 0,-1 1,6-2,-2 1,-2 0,-1 0,1-1,1 1,5 0,0 0,1 0,0 0,-2 0,-1 0,3 0,-2 0,0 1,-1-1,1 0,1 1,0 0,-1-1,2 1,-1 0,-7 0,1 0,1 1,-2-1,-1 0,-4 1,9 0,-3 0,-3 0,-3 0,2 0,-3-1,-10 2,-5 1,-8-1,-21-1,-2 0,9 1,-7 1,10 0,-5 0,1 0,-2 2,-3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0:39.7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5902 9099,'57'0,"0"0,0 0,1 0,-1 0,-2 0,-2 0,-1 0,5 0,-5 0,3 0,1 0,2 0,0 0,0 0,1 0,1 0,0 0,0 0,-1 0,-1 0,1 0,-2 0,-1 0,2 0,4 0,-1 0,5 0,3-1,0 1,-1-1,-3 0,-7 0,9 0,-7-1,-1 0,4 0,0 0,3-1,2 1,-2 0,-3-1,1 0,-4 0,0-1,0 1,2 0,-1 1,3-1,6 0,-19 1,5 1,3-1,1 0,1 0,1 0,-2 1,-1-1,4 0,0 1,-1-1,0 0,0 1,0-1,0 0,1 1,1-1,0 1,0-1,-2 1,-1-1,-3 1,7-1,-1 0,-3 1,-2-1,-4 0,11-2,-5 1,-3-1,-12 1,-2 0,3-1,15-1,5-1,-3 0,-14 1,-2 0,1 0,2-1,1 1,4-1,-2-1,2 0,3 1,3 0,-3 2,4 1,1 0,-1 1,-3-1,3-1,-3-1,-1 1,2 1,7 2,3 0,-3 1,-9 0,0-2,-6 1,4 0,-1-1,-3 0,0 1,2-1,2 1,-8 1,3 0,-1 0,15 0,-1 0,4 0,-6 0,-24 0,-7 0,2 0,-23 0,0 0,-4 0,7 0,18 0,21 0,9 0,2 0,-8 0,-27 0,-3 0,-25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0:41.8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16608 9199,'61'0,"-1"0,0 0,1 0,-1 0,-3 0,-2 0,1 0,2 0,5 0,-8 0,3 0,3 0,1 0,2 0,0 0,1 0,-1 0,-3 0,-1 0,2 0,-1 0,2 0,0 0,1 0,1 0,1 0,-7 0,1 0,1 0,1 0,2 0,-1 0,0 0,1 0,-2 0,-1 0,-1 0,-1 0,6 0,-1 0,-1 0,-1 0,-1 0,0 0,0 0,1 0,1 0,3 0,1 0,2 0,0 0,0 0,-3 0,-1 0,-5 0,-3 0,8 0,-4 0,-5 0,0 0,0 0,12 0,-1 0,-1 0,-1 0,-2 0,-1 0,-1 0,-3 0,7 0,-3 0,-7 0,-4 0,-9 0,-3 0,6 0,-15 0,20 0,13 0,-5 0,5 0,3 0,-6 0,4 0,-1 0,-1 0,-8 0,0 0,-2 0,-2 0,5-1,-2 1,-7 1,-7-1,-5 1,9 1,-7 0,-15-1,-4-1,-8 0,0 0,-8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1:54.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8334 10564,'56'0,"0"0,1 0,-1 0,-5 0,5 0,3 0,3 0,1 0,-1 0,-1 0,-2 0,-1 0,-3 0,0 0,0 0,1 0,3 0,3 0,-7 0,4 0,2 0,2 0,2 0,0 0,-1 0,0 0,-2 0,-2 0,-4 0,12 0,-2 0,-3 0,-2 0,0 0,0 0,1 0,-1 0,-1-1,1 1,-1-1,0 0,0 0,-1-1,7 0,1 0,0-1,-2 0,-3 0,-3-1,4-1,-5-1,-2 0,2 0,3-1,1 0,0 1,0-1,0 2,1 0,-1 0,3 1,-7 2,2 0,0 1,-1 0,-3-1,-1 1,-3 0,0 0,2 1,11-1,2 1,0 1,-2-1,-6 0,-1 0,-1 0,-2 0,7 0,-2 0,2 0,-6 0,2 0,-2 0,-5 0,12 0,-4 0,2 0,2 0,-11 0,2 0,-1 0,14 0,-2 0,1 0,-3 1,-18 0,-5 1,8 2,-6-1,-22 0,-4-2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1:56.2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14054 10528,'62'0,"0"0,0 0,0 0,0 0,0 0,-3 0,-1 0,1 0,1 0,1 0,4 0,2 0,-12 0,3 0,3 0,1 0,2 0,1 0,0 0,0 0,-1 0,-2 0,-1 0,-3 0,5 0,-1 0,-2 0,-1 0,-1 0,0 0,1 0,0 0,2 0,4-1,2 1,1 0,0 0,0 0,-1-1,-1 1,-2-1,-3-1,2 0,-2 0,-2-1,-1 0,-1 0,-1 0,0 0,4 1,-1 0,-1 0,-1-1,0 1,-1-1,5-1,1-1,-1 0,-4 1,-5 0,3 2,-7 0,3 0,12 1,3 1,-3-1,-15 1,-2 0,2 0,12 0,3 0,-5 0,5 0,-1 0,-9 0,3 0,4 0,1 0,4 0,2 0,-4 0,-11 0,-2 0,0 0,2 0,11 0,3 0,0 0,-4 0,5 0,-3 0,-3 0,-13 0,-2 0,0 0,8 0,1 0,-6 0,-6 1,-6-2,14-4,-18 4,-13-5,-9 3,0 3,2-3,-7 3,1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7T17:52:31.7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2879 11231,'56'0,"-1"0,1 0,0 0,-1 0,7 0,-1 0,0 0,1 0,-7 0,0 0,2 0,1 0,2 0,0 0,3 0,1 0,1 0,-1 0,-3 0,4 0,-3 0,-1 0,2 0,4 0,-7-1,3 1,3-1,0 0,-1 0,-4 0,-3 1,11-1,-4 1,-3-1,0-1,-1 0,0-1,-3 0,-7 1,4 0,-5 0,-4-1,-3 0,15 3,-3 0,3 0,-2 0,-17 0,2 0,7-2,3 1,6-1,1 0,0-1,-2 0,-3 2,-1-1,-5 1,2 0,-4 0,2 0,-2 0,9-1,-1-1,-8 0,1 0,1 0,2-1,0 1,-1-1,16 0,1 0,-10 1,3 2,1-1,2 1,0 0,-2 1,-8-1,-2 1,0 1,-2-1,-1 0,-2 0,10 0,-7 0,2 0,-16 0,3 0,9 0,1 0,-9 0,1 0,11 0,0 0,-12 0,0 0,5 0,1 0,3 0,3 0,-4 0,4 0,0 0,4-1,2 1,0-1,2 1,1-1,-2 0,-4-1,-1 1,-3 0,9-2,-2 0,8-2,-2 0,-16 2,-1 0,14-1,3-1,3 2,2 2,-15-1,1 1,0-1,-2 0,1 0,3 0,2-1,5 0,-1 0,-9 0,-3 0,-2 0,3-1,3 1,-5 0,-5 3,-1 0,21 0,8 0,-12 0,6 0,1 0,-3 0,5 0,-3 0,0 0,6 0,0 0,-13 0,1 0,-54 0,-6 0,-6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B38B8-1C8F-8B97-CE61-64A805112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55056C-3157-E5CD-914E-6B40B4175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7CCDDD-C0B7-69F9-86D4-0BDD60FECCE5}"/>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5" name="Footer Placeholder 4">
            <a:extLst>
              <a:ext uri="{FF2B5EF4-FFF2-40B4-BE49-F238E27FC236}">
                <a16:creationId xmlns:a16="http://schemas.microsoft.com/office/drawing/2014/main" id="{1083FD81-1BA8-BA72-0F78-54CFDF62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AF610-FAE7-E9AB-4D14-35E5F7A42C5D}"/>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207395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68B7-166A-6C38-21F5-180DC25EDC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E790F-0940-D87F-EF71-DE011C55C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D4764-6AE0-7055-FF91-41033D9C1356}"/>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5" name="Footer Placeholder 4">
            <a:extLst>
              <a:ext uri="{FF2B5EF4-FFF2-40B4-BE49-F238E27FC236}">
                <a16:creationId xmlns:a16="http://schemas.microsoft.com/office/drawing/2014/main" id="{426FBAC4-8102-6EA3-1476-17DFDDB88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A6392-0D08-4CD5-CAF2-48251A334747}"/>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91739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0519F4-A701-D527-18AF-4647CBE03C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5E3D62-875D-DCA3-E0F4-CED181256B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20BFF-83E5-2632-EC6E-B9DE99985419}"/>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5" name="Footer Placeholder 4">
            <a:extLst>
              <a:ext uri="{FF2B5EF4-FFF2-40B4-BE49-F238E27FC236}">
                <a16:creationId xmlns:a16="http://schemas.microsoft.com/office/drawing/2014/main" id="{2893E1AD-1ACE-C3B1-ACEE-CC5FC5AF7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BD924-04A5-7F8C-210D-5187DDC3EF58}"/>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294149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1649-6E6C-B753-93DC-335E7FC00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00A9B-4E65-6A19-E6FC-7742595D0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56C79-C000-39E9-6E03-6F2BF92EE380}"/>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5" name="Footer Placeholder 4">
            <a:extLst>
              <a:ext uri="{FF2B5EF4-FFF2-40B4-BE49-F238E27FC236}">
                <a16:creationId xmlns:a16="http://schemas.microsoft.com/office/drawing/2014/main" id="{09AD129F-0A6D-9219-3EA2-791F8B5C6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3A577-1CBF-9BB6-F7B6-62626D9232AB}"/>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1224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44FB-A402-6FBA-18FF-87A7FD1C95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93D798-42A6-A185-3E45-F045A193F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D33D3-EE73-52B8-3840-E8006A56E3CC}"/>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5" name="Footer Placeholder 4">
            <a:extLst>
              <a:ext uri="{FF2B5EF4-FFF2-40B4-BE49-F238E27FC236}">
                <a16:creationId xmlns:a16="http://schemas.microsoft.com/office/drawing/2014/main" id="{13C81C8B-64BC-CF46-D76A-F479CECED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E603A-A904-5FDD-FBA3-98DF074A0FD0}"/>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297125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3747-EADB-69D5-E73B-3DEC954094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F0D80-8A13-0AD1-A086-6A5F84142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F66972-7EB0-BA4A-0369-E17792B15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3EFDD6-73FE-C520-34AD-95EBF0446729}"/>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6" name="Footer Placeholder 5">
            <a:extLst>
              <a:ext uri="{FF2B5EF4-FFF2-40B4-BE49-F238E27FC236}">
                <a16:creationId xmlns:a16="http://schemas.microsoft.com/office/drawing/2014/main" id="{AF79B0D7-069B-7CA8-8E29-C962CB301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2AABB-EAC0-9B0D-B9E6-DF34F1EB9308}"/>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77010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E573-D601-F49D-36EE-7076774275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713DD5-75D0-BB1F-EF75-508A5DF68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B430CF-6C9D-9F5E-353C-DF02496F7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B842B3-90E4-5973-8CC6-82D6928E7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AB3246-DCF4-E5F4-F653-748FACF55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48F6A-191A-8728-7E76-D443BE00A62E}"/>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8" name="Footer Placeholder 7">
            <a:extLst>
              <a:ext uri="{FF2B5EF4-FFF2-40B4-BE49-F238E27FC236}">
                <a16:creationId xmlns:a16="http://schemas.microsoft.com/office/drawing/2014/main" id="{E216E1EE-03EB-9F05-D502-5485A8DB0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80928F-9317-A66D-C3A6-5EAF06D5D200}"/>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5860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D2D7-04ED-2C37-ACF4-CA0765FAE4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A61C78-8918-B790-BF70-BE45A7393ADD}"/>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4" name="Footer Placeholder 3">
            <a:extLst>
              <a:ext uri="{FF2B5EF4-FFF2-40B4-BE49-F238E27FC236}">
                <a16:creationId xmlns:a16="http://schemas.microsoft.com/office/drawing/2014/main" id="{911A6FFF-2C6A-0E29-3BC2-3BDE19B6BE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39EC82-FC04-6A3F-534C-A2A3CB7C2DE2}"/>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422059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00D46-087D-A4B8-AB17-DFC720067FC7}"/>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3" name="Footer Placeholder 2">
            <a:extLst>
              <a:ext uri="{FF2B5EF4-FFF2-40B4-BE49-F238E27FC236}">
                <a16:creationId xmlns:a16="http://schemas.microsoft.com/office/drawing/2014/main" id="{BABBD06F-F6A5-98CB-0447-A79716C767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2057F2-185E-EB0C-A97E-D192A641F572}"/>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417565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342-4514-479E-1A90-C96158642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E66914-4E97-431F-2384-4B468B4A9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81C34-997C-6375-5F7F-28C53A54B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00850-0874-4DFA-1CB0-3282E386E319}"/>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6" name="Footer Placeholder 5">
            <a:extLst>
              <a:ext uri="{FF2B5EF4-FFF2-40B4-BE49-F238E27FC236}">
                <a16:creationId xmlns:a16="http://schemas.microsoft.com/office/drawing/2014/main" id="{599152FF-9B56-591F-AFD9-053D1B4EC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4C561-C49A-27EE-D13A-03ED03B7090C}"/>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419540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DF5C-FF9D-73A1-8683-68E29C925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AB97EC-0508-A601-C61A-010EBD9A6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8B0DC2-7767-DB28-6FF8-FD1AD044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80C85-8972-6207-05B3-273431E396A8}"/>
              </a:ext>
            </a:extLst>
          </p:cNvPr>
          <p:cNvSpPr>
            <a:spLocks noGrp="1"/>
          </p:cNvSpPr>
          <p:nvPr>
            <p:ph type="dt" sz="half" idx="10"/>
          </p:nvPr>
        </p:nvSpPr>
        <p:spPr/>
        <p:txBody>
          <a:bodyPr/>
          <a:lstStyle/>
          <a:p>
            <a:fld id="{09D2EE70-2B4F-FC4D-9FEF-19D7A1B0B19D}" type="datetimeFigureOut">
              <a:rPr lang="en-US" smtClean="0"/>
              <a:t>5/24/23</a:t>
            </a:fld>
            <a:endParaRPr lang="en-US"/>
          </a:p>
        </p:txBody>
      </p:sp>
      <p:sp>
        <p:nvSpPr>
          <p:cNvPr id="6" name="Footer Placeholder 5">
            <a:extLst>
              <a:ext uri="{FF2B5EF4-FFF2-40B4-BE49-F238E27FC236}">
                <a16:creationId xmlns:a16="http://schemas.microsoft.com/office/drawing/2014/main" id="{AD57D453-AC3E-54F2-3A83-58093FB00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25631-B228-02AD-93E5-F7CE7342D4BD}"/>
              </a:ext>
            </a:extLst>
          </p:cNvPr>
          <p:cNvSpPr>
            <a:spLocks noGrp="1"/>
          </p:cNvSpPr>
          <p:nvPr>
            <p:ph type="sldNum" sz="quarter" idx="12"/>
          </p:nvPr>
        </p:nvSpPr>
        <p:spPr/>
        <p:txBody>
          <a:bodyPr/>
          <a:lstStyle/>
          <a:p>
            <a:fld id="{7ECF7B6B-2A2B-8146-89C7-4EA1FDC9083F}" type="slidenum">
              <a:rPr lang="en-US" smtClean="0"/>
              <a:t>‹#›</a:t>
            </a:fld>
            <a:endParaRPr lang="en-US"/>
          </a:p>
        </p:txBody>
      </p:sp>
    </p:spTree>
    <p:extLst>
      <p:ext uri="{BB962C8B-B14F-4D97-AF65-F5344CB8AC3E}">
        <p14:creationId xmlns:p14="http://schemas.microsoft.com/office/powerpoint/2010/main" val="385763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863C3-0F97-BDB7-72CC-FE7F4CACE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334465-865F-5122-20F2-19B445B5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E2356-6870-779F-68B6-61FB853E1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EE70-2B4F-FC4D-9FEF-19D7A1B0B19D}" type="datetimeFigureOut">
              <a:rPr lang="en-US" smtClean="0"/>
              <a:t>5/24/23</a:t>
            </a:fld>
            <a:endParaRPr lang="en-US"/>
          </a:p>
        </p:txBody>
      </p:sp>
      <p:sp>
        <p:nvSpPr>
          <p:cNvPr id="5" name="Footer Placeholder 4">
            <a:extLst>
              <a:ext uri="{FF2B5EF4-FFF2-40B4-BE49-F238E27FC236}">
                <a16:creationId xmlns:a16="http://schemas.microsoft.com/office/drawing/2014/main" id="{65FE0F74-C879-6CD5-941E-F502D094B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5A83E4-FC31-F793-F84F-1AA63DC5D4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F7B6B-2A2B-8146-89C7-4EA1FDC9083F}" type="slidenum">
              <a:rPr lang="en-US" smtClean="0"/>
              <a:t>‹#›</a:t>
            </a:fld>
            <a:endParaRPr lang="en-US"/>
          </a:p>
        </p:txBody>
      </p:sp>
    </p:spTree>
    <p:extLst>
      <p:ext uri="{BB962C8B-B14F-4D97-AF65-F5344CB8AC3E}">
        <p14:creationId xmlns:p14="http://schemas.microsoft.com/office/powerpoint/2010/main" val="268787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6.png"/><Relationship Id="rId50" Type="http://schemas.openxmlformats.org/officeDocument/2006/relationships/customXml" Target="../ink/ink25.xml"/><Relationship Id="rId7" Type="http://schemas.openxmlformats.org/officeDocument/2006/relationships/image" Target="../media/image6.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7.png"/><Relationship Id="rId11" Type="http://schemas.openxmlformats.org/officeDocument/2006/relationships/image" Target="../media/image8.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1.png"/><Relationship Id="rId40" Type="http://schemas.openxmlformats.org/officeDocument/2006/relationships/customXml" Target="../ink/ink20.xml"/><Relationship Id="rId45"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7.png"/><Relationship Id="rId10" Type="http://schemas.openxmlformats.org/officeDocument/2006/relationships/customXml" Target="../ink/ink5.xml"/><Relationship Id="rId19" Type="http://schemas.openxmlformats.org/officeDocument/2006/relationships/image" Target="../media/image12.png"/><Relationship Id="rId31" Type="http://schemas.openxmlformats.org/officeDocument/2006/relationships/image" Target="../media/image18.png"/><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7.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png"/><Relationship Id="rId30" Type="http://schemas.openxmlformats.org/officeDocument/2006/relationships/customXml" Target="../ink/ink15.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4.xml"/><Relationship Id="rId8" Type="http://schemas.openxmlformats.org/officeDocument/2006/relationships/customXml" Target="../ink/ink4.xml"/><Relationship Id="rId51" Type="http://schemas.openxmlformats.org/officeDocument/2006/relationships/image" Target="../media/image28.png"/><Relationship Id="rId3" Type="http://schemas.openxmlformats.org/officeDocument/2006/relationships/image" Target="../media/image4.png"/><Relationship Id="rId12" Type="http://schemas.openxmlformats.org/officeDocument/2006/relationships/customXml" Target="../ink/ink6.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customXml" Target="../ink/ink10.xml"/><Relationship Id="rId41"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customXml" Target="../ink/ink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31.xml"/><Relationship Id="rId18" Type="http://schemas.openxmlformats.org/officeDocument/2006/relationships/image" Target="../media/image37.png"/><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34.png"/><Relationship Id="rId17" Type="http://schemas.openxmlformats.org/officeDocument/2006/relationships/customXml" Target="../ink/ink33.xml"/><Relationship Id="rId2" Type="http://schemas.openxmlformats.org/officeDocument/2006/relationships/image" Target="../media/image29.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29.xml"/><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FB46-6733-2C9B-6F6A-AD531FAF6829}"/>
              </a:ext>
            </a:extLst>
          </p:cNvPr>
          <p:cNvSpPr>
            <a:spLocks noGrp="1"/>
          </p:cNvSpPr>
          <p:nvPr>
            <p:ph type="ctrTitle"/>
          </p:nvPr>
        </p:nvSpPr>
        <p:spPr>
          <a:xfrm>
            <a:off x="869245" y="1670756"/>
            <a:ext cx="10600266" cy="3058407"/>
          </a:xfrm>
        </p:spPr>
        <p:txBody>
          <a:bodyPr>
            <a:normAutofit fontScale="90000"/>
          </a:bodyPr>
          <a:lstStyle/>
          <a:p>
            <a:r>
              <a:rPr lang="en-US" dirty="0"/>
              <a:t>The Nature of God:</a:t>
            </a:r>
            <a:br>
              <a:rPr lang="en-US" dirty="0"/>
            </a:br>
            <a:r>
              <a:rPr lang="en-US" dirty="0"/>
              <a:t>Impossibility of Unitarian Concepts</a:t>
            </a:r>
            <a:br>
              <a:rPr lang="en-US" dirty="0"/>
            </a:br>
            <a:r>
              <a:rPr lang="en-US" dirty="0"/>
              <a:t>and</a:t>
            </a:r>
            <a:br>
              <a:rPr lang="en-US" dirty="0"/>
            </a:br>
            <a:r>
              <a:rPr lang="en-US" dirty="0"/>
              <a:t>Necessity of Trinitarian Nature</a:t>
            </a:r>
          </a:p>
        </p:txBody>
      </p:sp>
    </p:spTree>
    <p:extLst>
      <p:ext uri="{BB962C8B-B14F-4D97-AF65-F5344CB8AC3E}">
        <p14:creationId xmlns:p14="http://schemas.microsoft.com/office/powerpoint/2010/main" val="177612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EFFE-CB93-72AA-D695-F2EBF84E6A70}"/>
              </a:ext>
            </a:extLst>
          </p:cNvPr>
          <p:cNvSpPr>
            <a:spLocks noGrp="1"/>
          </p:cNvSpPr>
          <p:nvPr>
            <p:ph type="title"/>
          </p:nvPr>
        </p:nvSpPr>
        <p:spPr>
          <a:xfrm>
            <a:off x="158750" y="695325"/>
            <a:ext cx="11874500" cy="1325563"/>
          </a:xfrm>
        </p:spPr>
        <p:txBody>
          <a:bodyPr>
            <a:normAutofit fontScale="90000"/>
          </a:bodyPr>
          <a:lstStyle/>
          <a:p>
            <a:r>
              <a:rPr lang="en-US" dirty="0"/>
              <a:t>2. If God is Personal (having intellect and will), Omniscient (all-knowing), and Perfect (not lacking in any goods/perfections proper to His Being), then what can be said of His Personal knowing?</a:t>
            </a:r>
          </a:p>
        </p:txBody>
      </p:sp>
      <p:sp>
        <p:nvSpPr>
          <p:cNvPr id="3" name="Content Placeholder 2">
            <a:extLst>
              <a:ext uri="{FF2B5EF4-FFF2-40B4-BE49-F238E27FC236}">
                <a16:creationId xmlns:a16="http://schemas.microsoft.com/office/drawing/2014/main" id="{016AA31B-C83E-AC89-FA82-5137EF24ADA1}"/>
              </a:ext>
            </a:extLst>
          </p:cNvPr>
          <p:cNvSpPr>
            <a:spLocks noGrp="1"/>
          </p:cNvSpPr>
          <p:nvPr>
            <p:ph idx="1"/>
          </p:nvPr>
        </p:nvSpPr>
        <p:spPr>
          <a:xfrm>
            <a:off x="0" y="2497932"/>
            <a:ext cx="12033250" cy="3967162"/>
          </a:xfrm>
        </p:spPr>
        <p:txBody>
          <a:bodyPr>
            <a:normAutofit fontScale="70000" lnSpcReduction="20000"/>
          </a:bodyPr>
          <a:lstStyle/>
          <a:p>
            <a:r>
              <a:rPr lang="en-US" dirty="0"/>
              <a:t>P1: God is All-knowing, such that whatever could be known by God is known by God.</a:t>
            </a:r>
          </a:p>
          <a:p>
            <a:r>
              <a:rPr lang="en-US" dirty="0"/>
              <a:t>P2: God is Personal, in that He has/is Intellect and Will.</a:t>
            </a:r>
          </a:p>
          <a:p>
            <a:r>
              <a:rPr lang="en-US" dirty="0"/>
              <a:t>P3: God is Perfect, such that He is not lacking in any perfections proper to  Intelligent and Willed Being.</a:t>
            </a:r>
          </a:p>
          <a:p>
            <a:r>
              <a:rPr lang="en-US" dirty="0"/>
              <a:t>P4: Therefore, God is Perfectly Personal in a way proper to His omniscience, and God is Perfectly All-knowing in a way proper to Him being Personal.</a:t>
            </a:r>
          </a:p>
          <a:p>
            <a:r>
              <a:rPr lang="en-US" dirty="0"/>
              <a:t>P5: A Way of Knowing proper to a personal being is “Social/Relational Knowledge.” “Relational Knowledge” is fully encapsulated in:</a:t>
            </a:r>
          </a:p>
          <a:p>
            <a:pPr marL="914400" lvl="1" indent="-457200">
              <a:buAutoNum type="alphaUcParenR"/>
            </a:pPr>
            <a:r>
              <a:rPr lang="en-US" dirty="0"/>
              <a:t>knowledge of another person, </a:t>
            </a:r>
          </a:p>
          <a:p>
            <a:pPr marL="914400" lvl="1" indent="-457200">
              <a:buAutoNum type="alphaUcParenR"/>
            </a:pPr>
            <a:r>
              <a:rPr lang="en-US" dirty="0"/>
              <a:t>knowledge of being known by another person, </a:t>
            </a:r>
          </a:p>
          <a:p>
            <a:pPr marL="914400" lvl="1" indent="-457200">
              <a:buAutoNum type="alphaUcParenR"/>
            </a:pPr>
            <a:r>
              <a:rPr lang="en-US" dirty="0"/>
              <a:t>and knowledge of witnessing/testifying to the prior two acts of knowing.</a:t>
            </a:r>
          </a:p>
          <a:p>
            <a:r>
              <a:rPr lang="en-US" dirty="0"/>
              <a:t>P6: Therefore, God has such “Social/Relational Knowledge.”</a:t>
            </a:r>
          </a:p>
          <a:p>
            <a:r>
              <a:rPr lang="en-US" dirty="0"/>
              <a:t>P7: Such “Relational Knowledge,” however, requires a multiplicity of persons ( “at least” three).</a:t>
            </a:r>
            <a:r>
              <a:rPr lang="en-US" dirty="0">
                <a:hlinkClick r:id="rId2" action="ppaction://hlinksldjump"/>
              </a:rPr>
              <a:t> </a:t>
            </a:r>
            <a:r>
              <a:rPr lang="en-US" dirty="0">
                <a:hlinkClick r:id="rId2" action="ppaction://hlinksldjump"/>
              </a:rPr>
              <a:t>[Repeat P7-P9]</a:t>
            </a:r>
            <a:endParaRPr lang="en-US" dirty="0"/>
          </a:p>
          <a:p>
            <a:r>
              <a:rPr lang="en-US" dirty="0"/>
              <a:t>Conclusion: Therefore, </a:t>
            </a:r>
            <a:r>
              <a:rPr lang="en-US" b="1" dirty="0"/>
              <a:t>an All-Knowing, Personal and Perfect God </a:t>
            </a:r>
            <a:r>
              <a:rPr lang="en-US" dirty="0"/>
              <a:t>must exist in “at least” three Persons.</a:t>
            </a:r>
          </a:p>
        </p:txBody>
      </p:sp>
    </p:spTree>
    <p:extLst>
      <p:ext uri="{BB962C8B-B14F-4D97-AF65-F5344CB8AC3E}">
        <p14:creationId xmlns:p14="http://schemas.microsoft.com/office/powerpoint/2010/main" val="371927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5359-826F-E5D7-FA0B-6E51D44C95A9}"/>
              </a:ext>
            </a:extLst>
          </p:cNvPr>
          <p:cNvSpPr>
            <a:spLocks noGrp="1"/>
          </p:cNvSpPr>
          <p:nvPr>
            <p:ph type="title"/>
          </p:nvPr>
        </p:nvSpPr>
        <p:spPr/>
        <p:txBody>
          <a:bodyPr/>
          <a:lstStyle/>
          <a:p>
            <a:r>
              <a:rPr lang="en-US" dirty="0"/>
              <a:t>2. Exemplified: </a:t>
            </a:r>
          </a:p>
        </p:txBody>
      </p:sp>
      <p:pic>
        <p:nvPicPr>
          <p:cNvPr id="7" name="Picture 6">
            <a:extLst>
              <a:ext uri="{FF2B5EF4-FFF2-40B4-BE49-F238E27FC236}">
                <a16:creationId xmlns:a16="http://schemas.microsoft.com/office/drawing/2014/main" id="{960295C1-BA41-4F14-F48E-033ED51078A1}"/>
              </a:ext>
            </a:extLst>
          </p:cNvPr>
          <p:cNvPicPr>
            <a:picLocks noChangeAspect="1"/>
          </p:cNvPicPr>
          <p:nvPr/>
        </p:nvPicPr>
        <p:blipFill>
          <a:blip r:embed="rId2"/>
          <a:stretch>
            <a:fillRect/>
          </a:stretch>
        </p:blipFill>
        <p:spPr>
          <a:xfrm>
            <a:off x="114301" y="1409700"/>
            <a:ext cx="7772400" cy="5205598"/>
          </a:xfrm>
          <a:prstGeom prst="rect">
            <a:avLst/>
          </a:prstGeom>
        </p:spPr>
      </p:pic>
      <p:sp>
        <p:nvSpPr>
          <p:cNvPr id="9" name="Content Placeholder 8">
            <a:extLst>
              <a:ext uri="{FF2B5EF4-FFF2-40B4-BE49-F238E27FC236}">
                <a16:creationId xmlns:a16="http://schemas.microsoft.com/office/drawing/2014/main" id="{D95DBD1A-BF90-5CA1-23B6-A3CA2B05B3BA}"/>
              </a:ext>
            </a:extLst>
          </p:cNvPr>
          <p:cNvSpPr>
            <a:spLocks noGrp="1"/>
          </p:cNvSpPr>
          <p:nvPr>
            <p:ph idx="1"/>
          </p:nvPr>
        </p:nvSpPr>
        <p:spPr>
          <a:xfrm>
            <a:off x="7886700" y="1562100"/>
            <a:ext cx="3949700" cy="4614863"/>
          </a:xfrm>
        </p:spPr>
        <p:txBody>
          <a:bodyPr>
            <a:normAutofit fontScale="92500"/>
          </a:bodyPr>
          <a:lstStyle/>
          <a:p>
            <a:r>
              <a:rPr lang="en-US" dirty="0"/>
              <a:t>The Trinity is describing these relationships within the Divine Essence, itself.</a:t>
            </a:r>
          </a:p>
          <a:p>
            <a:r>
              <a:rPr lang="en-US" dirty="0"/>
              <a:t>On the Matter of Knowledge:</a:t>
            </a:r>
          </a:p>
          <a:p>
            <a:pPr lvl="1"/>
            <a:r>
              <a:rPr lang="en-US" dirty="0"/>
              <a:t>“God as Self-Knower”:    The Father</a:t>
            </a:r>
          </a:p>
          <a:p>
            <a:pPr lvl="1"/>
            <a:r>
              <a:rPr lang="en-US" dirty="0"/>
              <a:t>“God as the Object of Self-Knowledge”:        	           The Son</a:t>
            </a:r>
          </a:p>
          <a:p>
            <a:pPr lvl="1"/>
            <a:r>
              <a:rPr lang="en-US" dirty="0"/>
              <a:t>“God as the Act of Knowledge Itself”:           The Holy Spirit</a:t>
            </a:r>
          </a:p>
        </p:txBody>
      </p:sp>
    </p:spTree>
    <p:extLst>
      <p:ext uri="{BB962C8B-B14F-4D97-AF65-F5344CB8AC3E}">
        <p14:creationId xmlns:p14="http://schemas.microsoft.com/office/powerpoint/2010/main" val="284320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CC530-465D-92FA-C756-6D3E8BB26226}"/>
              </a:ext>
            </a:extLst>
          </p:cNvPr>
          <p:cNvSpPr>
            <a:spLocks noGrp="1"/>
          </p:cNvSpPr>
          <p:nvPr>
            <p:ph idx="1"/>
          </p:nvPr>
        </p:nvSpPr>
        <p:spPr>
          <a:xfrm>
            <a:off x="558800" y="1838325"/>
            <a:ext cx="3733800" cy="4351338"/>
          </a:xfrm>
        </p:spPr>
        <p:txBody>
          <a:bodyPr/>
          <a:lstStyle/>
          <a:p>
            <a:r>
              <a:rPr lang="en-US" dirty="0"/>
              <a:t>On the Matter of Self-Knowledge:</a:t>
            </a:r>
          </a:p>
          <a:p>
            <a:pPr lvl="1"/>
            <a:r>
              <a:rPr lang="en-US" dirty="0"/>
              <a:t>“God as Self-Knower”:    The Father</a:t>
            </a:r>
          </a:p>
          <a:p>
            <a:pPr lvl="1"/>
            <a:r>
              <a:rPr lang="en-US" dirty="0"/>
              <a:t>“God as the Object of Self-Knowledge”:        The Son</a:t>
            </a:r>
          </a:p>
          <a:p>
            <a:pPr lvl="1"/>
            <a:r>
              <a:rPr lang="en-US" dirty="0"/>
              <a:t>“God as the Act of Self-Knowledge Itself”:           The Holy Spirit</a:t>
            </a:r>
          </a:p>
          <a:p>
            <a:endParaRPr lang="en-US" dirty="0"/>
          </a:p>
        </p:txBody>
      </p:sp>
      <p:sp>
        <p:nvSpPr>
          <p:cNvPr id="4" name="Content Placeholder 2">
            <a:extLst>
              <a:ext uri="{FF2B5EF4-FFF2-40B4-BE49-F238E27FC236}">
                <a16:creationId xmlns:a16="http://schemas.microsoft.com/office/drawing/2014/main" id="{74A3A11A-4B02-EFC4-14CA-970F1EE66881}"/>
              </a:ext>
            </a:extLst>
          </p:cNvPr>
          <p:cNvSpPr txBox="1">
            <a:spLocks/>
          </p:cNvSpPr>
          <p:nvPr/>
        </p:nvSpPr>
        <p:spPr>
          <a:xfrm>
            <a:off x="5219700" y="796925"/>
            <a:ext cx="5181600" cy="5710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is BECAUSE of Divine Simplicity that we can say “These Metaphysical Distinctions are fully God, in that He </a:t>
            </a:r>
            <a:r>
              <a:rPr lang="en-US" b="1" i="1" dirty="0"/>
              <a:t>is His </a:t>
            </a:r>
            <a:r>
              <a:rPr lang="en-US" dirty="0"/>
              <a:t>very own act of Self-Knowledge.” </a:t>
            </a:r>
          </a:p>
          <a:p>
            <a:r>
              <a:rPr lang="en-US" dirty="0"/>
              <a:t>But BECAUSE God’s instance of knowing Himself is Real and True(i.e., that God REALLY [not just metaphorically] does know Himself), the Self-Knower, Object of Self-Knowledge, and Act of Self-Knowledge are truly </a:t>
            </a:r>
            <a:r>
              <a:rPr lang="en-US" b="1" dirty="0"/>
              <a:t>distinct</a:t>
            </a:r>
            <a:r>
              <a:rPr lang="en-US" dirty="0"/>
              <a:t> </a:t>
            </a:r>
            <a:r>
              <a:rPr lang="en-US" b="1" i="1" dirty="0"/>
              <a:t>as relations.</a:t>
            </a:r>
          </a:p>
        </p:txBody>
      </p:sp>
    </p:spTree>
    <p:extLst>
      <p:ext uri="{BB962C8B-B14F-4D97-AF65-F5344CB8AC3E}">
        <p14:creationId xmlns:p14="http://schemas.microsoft.com/office/powerpoint/2010/main" val="21311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2841-637E-1771-B2BD-DF18BFD9FE7B}"/>
              </a:ext>
            </a:extLst>
          </p:cNvPr>
          <p:cNvSpPr>
            <a:spLocks noGrp="1"/>
          </p:cNvSpPr>
          <p:nvPr>
            <p:ph type="title"/>
          </p:nvPr>
        </p:nvSpPr>
        <p:spPr/>
        <p:txBody>
          <a:bodyPr/>
          <a:lstStyle/>
          <a:p>
            <a:r>
              <a:rPr lang="en-US" dirty="0"/>
              <a:t>And Perhaps a helpful slide on DDS</a:t>
            </a:r>
          </a:p>
        </p:txBody>
      </p:sp>
      <p:sp>
        <p:nvSpPr>
          <p:cNvPr id="3" name="Content Placeholder 2">
            <a:extLst>
              <a:ext uri="{FF2B5EF4-FFF2-40B4-BE49-F238E27FC236}">
                <a16:creationId xmlns:a16="http://schemas.microsoft.com/office/drawing/2014/main" id="{FD569289-95FD-937F-D846-7F9EF336BE55}"/>
              </a:ext>
            </a:extLst>
          </p:cNvPr>
          <p:cNvSpPr>
            <a:spLocks noGrp="1"/>
          </p:cNvSpPr>
          <p:nvPr>
            <p:ph idx="1"/>
          </p:nvPr>
        </p:nvSpPr>
        <p:spPr/>
        <p:txBody>
          <a:bodyPr/>
          <a:lstStyle/>
          <a:p>
            <a:r>
              <a:rPr lang="en-US" dirty="0"/>
              <a:t>Doctrine of Divine Simplicity is a doctrine which is negating composition of various forms in God:</a:t>
            </a:r>
          </a:p>
          <a:p>
            <a:pPr marL="0" indent="0">
              <a:buNone/>
            </a:pPr>
            <a:r>
              <a:rPr lang="en-US" dirty="0"/>
              <a:t>	1. God is not a body (a composition of various spatially-extended physical ends/parts) </a:t>
            </a:r>
          </a:p>
          <a:p>
            <a:pPr marL="0" indent="0">
              <a:buNone/>
            </a:pPr>
            <a:r>
              <a:rPr lang="en-US" dirty="0"/>
              <a:t>	2. God is not a form/matter composition</a:t>
            </a:r>
          </a:p>
          <a:p>
            <a:pPr marL="0" indent="0">
              <a:buNone/>
            </a:pPr>
            <a:r>
              <a:rPr lang="en-US" dirty="0"/>
              <a:t>	3. God is not an individual of a kind</a:t>
            </a:r>
          </a:p>
          <a:p>
            <a:pPr marL="0" indent="0">
              <a:buNone/>
            </a:pPr>
            <a:r>
              <a:rPr lang="en-US" dirty="0"/>
              <a:t>	4. God is not an essence/existence composition </a:t>
            </a:r>
          </a:p>
          <a:p>
            <a:pPr marL="0" indent="0">
              <a:buNone/>
            </a:pPr>
            <a:r>
              <a:rPr lang="en-US" dirty="0"/>
              <a:t>	5. God is not a substance/accidents composition</a:t>
            </a:r>
          </a:p>
        </p:txBody>
      </p:sp>
      <p:sp>
        <p:nvSpPr>
          <p:cNvPr id="4" name="TextBox 3">
            <a:extLst>
              <a:ext uri="{FF2B5EF4-FFF2-40B4-BE49-F238E27FC236}">
                <a16:creationId xmlns:a16="http://schemas.microsoft.com/office/drawing/2014/main" id="{DF53BE4F-9F8D-0DF7-3493-190164F850A6}"/>
              </a:ext>
            </a:extLst>
          </p:cNvPr>
          <p:cNvSpPr txBox="1"/>
          <p:nvPr/>
        </p:nvSpPr>
        <p:spPr>
          <a:xfrm>
            <a:off x="0" y="5850235"/>
            <a:ext cx="9181168" cy="923330"/>
          </a:xfrm>
          <a:prstGeom prst="rect">
            <a:avLst/>
          </a:prstGeom>
          <a:noFill/>
        </p:spPr>
        <p:txBody>
          <a:bodyPr wrap="none" rtlCol="0">
            <a:spAutoFit/>
          </a:bodyPr>
          <a:lstStyle/>
          <a:p>
            <a:r>
              <a:rPr lang="en-US" i="1" dirty="0"/>
              <a:t>This does not entail a division in the Essence of God. In the Divinely Simple Essence </a:t>
            </a:r>
          </a:p>
          <a:p>
            <a:r>
              <a:rPr lang="en-US" i="1" dirty="0"/>
              <a:t>is something Triune in its Personhood (Real Relations subsisting within the One Divine Essence). </a:t>
            </a:r>
          </a:p>
          <a:p>
            <a:r>
              <a:rPr lang="en-US" i="1" dirty="0"/>
              <a:t>The Persons are the subsisting relations themselves.</a:t>
            </a:r>
          </a:p>
        </p:txBody>
      </p:sp>
    </p:spTree>
    <p:extLst>
      <p:ext uri="{BB962C8B-B14F-4D97-AF65-F5344CB8AC3E}">
        <p14:creationId xmlns:p14="http://schemas.microsoft.com/office/powerpoint/2010/main" val="88127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8CF7-977C-B53A-3D41-E5847B555BCD}"/>
              </a:ext>
            </a:extLst>
          </p:cNvPr>
          <p:cNvSpPr>
            <a:spLocks noGrp="1"/>
          </p:cNvSpPr>
          <p:nvPr>
            <p:ph type="title"/>
          </p:nvPr>
        </p:nvSpPr>
        <p:spPr>
          <a:xfrm>
            <a:off x="627482" y="383786"/>
            <a:ext cx="10937033" cy="1325563"/>
          </a:xfrm>
        </p:spPr>
        <p:txBody>
          <a:bodyPr/>
          <a:lstStyle/>
          <a:p>
            <a:r>
              <a:rPr lang="en-US" dirty="0"/>
              <a:t>How the Trinity explains God’s love for Creation.</a:t>
            </a:r>
          </a:p>
        </p:txBody>
      </p:sp>
      <p:pic>
        <p:nvPicPr>
          <p:cNvPr id="2050" name="Picture 2">
            <a:extLst>
              <a:ext uri="{FF2B5EF4-FFF2-40B4-BE49-F238E27FC236}">
                <a16:creationId xmlns:a16="http://schemas.microsoft.com/office/drawing/2014/main" id="{F05C024E-7772-FA24-0E25-96BCD9632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620" y="7025951"/>
            <a:ext cx="12192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73D529-D72F-77D0-8A7E-3670EAC4238B}"/>
              </a:ext>
            </a:extLst>
          </p:cNvPr>
          <p:cNvSpPr txBox="1"/>
          <p:nvPr/>
        </p:nvSpPr>
        <p:spPr>
          <a:xfrm>
            <a:off x="149290" y="1364646"/>
            <a:ext cx="10795584" cy="3416320"/>
          </a:xfrm>
          <a:prstGeom prst="rect">
            <a:avLst/>
          </a:prstGeom>
          <a:noFill/>
        </p:spPr>
        <p:txBody>
          <a:bodyPr wrap="none" rtlCol="0">
            <a:spAutoFit/>
          </a:bodyPr>
          <a:lstStyle/>
          <a:p>
            <a:pPr marL="342900" indent="-342900">
              <a:buAutoNum type="arabicPeriod"/>
            </a:pPr>
            <a:r>
              <a:rPr lang="en-US" dirty="0"/>
              <a:t>“The Son is known by the Father, and the Spirit is the love which consequently arises. </a:t>
            </a:r>
          </a:p>
          <a:p>
            <a:pPr marL="342900" indent="-342900">
              <a:buAutoNum type="arabicPeriod"/>
            </a:pPr>
            <a:r>
              <a:rPr lang="en-US" dirty="0"/>
              <a:t>On this account, the Spirit is the love of the Father for the Son.</a:t>
            </a:r>
          </a:p>
          <a:p>
            <a:pPr marL="342900" indent="-342900">
              <a:buAutoNum type="arabicPeriod"/>
            </a:pPr>
            <a:r>
              <a:rPr lang="en-US" dirty="0"/>
              <a:t>Also implied is the Spirit is the love of the Son for the Father (since the Son is Divine, He is all that </a:t>
            </a:r>
          </a:p>
          <a:p>
            <a:r>
              <a:rPr lang="en-US" dirty="0"/>
              <a:t>The Father is.)</a:t>
            </a:r>
          </a:p>
          <a:p>
            <a:r>
              <a:rPr lang="en-US" dirty="0"/>
              <a:t>4.  Since the Father knows Himself in knowing the Son, His knowledge of the Son is knowledge of what </a:t>
            </a:r>
          </a:p>
          <a:p>
            <a:r>
              <a:rPr lang="en-US" dirty="0"/>
              <a:t>	a) is distinct from Him</a:t>
            </a:r>
          </a:p>
          <a:p>
            <a:r>
              <a:rPr lang="en-US" dirty="0"/>
              <a:t>	b) and what has the love of the Father.</a:t>
            </a:r>
          </a:p>
          <a:p>
            <a:r>
              <a:rPr lang="en-US" dirty="0"/>
              <a:t>5. So the Son loves as the Father loves.</a:t>
            </a:r>
          </a:p>
          <a:p>
            <a:r>
              <a:rPr lang="en-US" dirty="0"/>
              <a:t>6. And since the Spirit proceeds from the Father and Son, and since the Father finds His creatures in knowing</a:t>
            </a:r>
          </a:p>
          <a:p>
            <a:r>
              <a:rPr lang="en-US" dirty="0"/>
              <a:t>The Son, it follows that God loves His creatures through the Spirit.  By the Holy Spirit, or Love proceeding… Father</a:t>
            </a:r>
          </a:p>
          <a:p>
            <a:r>
              <a:rPr lang="en-US" dirty="0"/>
              <a:t> and Son are loving both each other and us”</a:t>
            </a:r>
          </a:p>
          <a:p>
            <a:endParaRPr lang="en-US" dirty="0"/>
          </a:p>
        </p:txBody>
      </p:sp>
      <p:sp>
        <p:nvSpPr>
          <p:cNvPr id="9" name="TextBox 8">
            <a:extLst>
              <a:ext uri="{FF2B5EF4-FFF2-40B4-BE49-F238E27FC236}">
                <a16:creationId xmlns:a16="http://schemas.microsoft.com/office/drawing/2014/main" id="{3A90BC7E-4477-54A6-6A9D-8AD8A17CB09B}"/>
              </a:ext>
            </a:extLst>
          </p:cNvPr>
          <p:cNvSpPr txBox="1"/>
          <p:nvPr/>
        </p:nvSpPr>
        <p:spPr>
          <a:xfrm>
            <a:off x="3754910" y="4411634"/>
            <a:ext cx="4682179" cy="369332"/>
          </a:xfrm>
          <a:prstGeom prst="rect">
            <a:avLst/>
          </a:prstGeom>
          <a:noFill/>
        </p:spPr>
        <p:txBody>
          <a:bodyPr wrap="none" rtlCol="0">
            <a:spAutoFit/>
          </a:bodyPr>
          <a:lstStyle/>
          <a:p>
            <a:r>
              <a:rPr lang="en-US" dirty="0"/>
              <a:t>Brian Davies, “The Thought of Thomas Aquinas.”</a:t>
            </a:r>
          </a:p>
        </p:txBody>
      </p:sp>
    </p:spTree>
    <p:extLst>
      <p:ext uri="{BB962C8B-B14F-4D97-AF65-F5344CB8AC3E}">
        <p14:creationId xmlns:p14="http://schemas.microsoft.com/office/powerpoint/2010/main" val="173611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1A88-80C9-8A95-1B34-C8082A0A102B}"/>
              </a:ext>
            </a:extLst>
          </p:cNvPr>
          <p:cNvSpPr>
            <a:spLocks noGrp="1"/>
          </p:cNvSpPr>
          <p:nvPr>
            <p:ph type="title"/>
          </p:nvPr>
        </p:nvSpPr>
        <p:spPr/>
        <p:txBody>
          <a:bodyPr/>
          <a:lstStyle/>
          <a:p>
            <a:pPr algn="ctr"/>
            <a:r>
              <a:rPr lang="en-US" dirty="0"/>
              <a:t>How the Trinity explains God’s choice for creating</a:t>
            </a:r>
          </a:p>
        </p:txBody>
      </p:sp>
      <p:pic>
        <p:nvPicPr>
          <p:cNvPr id="3074" name="Picture 2">
            <a:extLst>
              <a:ext uri="{FF2B5EF4-FFF2-40B4-BE49-F238E27FC236}">
                <a16:creationId xmlns:a16="http://schemas.microsoft.com/office/drawing/2014/main" id="{BCA1A46F-DE47-0BE2-D6AE-71D4F36176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8713" y="7361853"/>
            <a:ext cx="966964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F30EEE-83D3-3DD5-A44B-1CFBD7863811}"/>
              </a:ext>
            </a:extLst>
          </p:cNvPr>
          <p:cNvSpPr txBox="1"/>
          <p:nvPr/>
        </p:nvSpPr>
        <p:spPr>
          <a:xfrm>
            <a:off x="325510" y="2537927"/>
            <a:ext cx="11540980" cy="3139321"/>
          </a:xfrm>
          <a:prstGeom prst="rect">
            <a:avLst/>
          </a:prstGeom>
          <a:noFill/>
        </p:spPr>
        <p:txBody>
          <a:bodyPr wrap="none" rtlCol="0">
            <a:spAutoFit/>
          </a:bodyPr>
          <a:lstStyle/>
          <a:p>
            <a:pPr marL="342900" indent="-342900">
              <a:buAutoNum type="arabicPeriod"/>
            </a:pPr>
            <a:r>
              <a:rPr lang="en-US" dirty="0"/>
              <a:t>God is goodness, itself.</a:t>
            </a:r>
          </a:p>
          <a:p>
            <a:pPr marL="342900" indent="-342900">
              <a:buAutoNum type="arabicPeriod"/>
            </a:pPr>
            <a:r>
              <a:rPr lang="en-US" dirty="0"/>
              <a:t>God is one Being existing as three co-equal, co-eternal, co-substantial Persons.</a:t>
            </a:r>
          </a:p>
          <a:p>
            <a:pPr marL="342900" indent="-342900">
              <a:buAutoNum type="arabicPeriod"/>
            </a:pPr>
            <a:r>
              <a:rPr lang="en-US" dirty="0"/>
              <a:t>Therefore, God’s existence as a Trinity presents a reality necessary for Goodness.</a:t>
            </a:r>
          </a:p>
          <a:p>
            <a:r>
              <a:rPr lang="en-US" dirty="0"/>
              <a:t>4. If Goodness is communicable by nature, then making a Universe in which rational or intelligent agents exist</a:t>
            </a:r>
          </a:p>
          <a:p>
            <a:r>
              <a:rPr lang="en-US" dirty="0"/>
              <a:t>would allow for God’s nature (Goodness, itself) to be communicated. This does not imply need in God since He exists as a</a:t>
            </a:r>
          </a:p>
          <a:p>
            <a:r>
              <a:rPr lang="en-US" dirty="0"/>
              <a:t>Perfect Being with Perfect relations in the One Divine Essence. It is simply a free choice of God to create, and this choice </a:t>
            </a:r>
          </a:p>
          <a:p>
            <a:r>
              <a:rPr lang="en-US" dirty="0"/>
              <a:t>can be </a:t>
            </a:r>
            <a:r>
              <a:rPr lang="en-US" i="1" dirty="0"/>
              <a:t>potentially</a:t>
            </a:r>
            <a:r>
              <a:rPr lang="en-US" dirty="0"/>
              <a:t> </a:t>
            </a:r>
            <a:r>
              <a:rPr lang="en-US" i="1" dirty="0"/>
              <a:t>explained </a:t>
            </a:r>
            <a:r>
              <a:rPr lang="en-US" dirty="0"/>
              <a:t>by the very nature of goodness as presented in God’s nature.</a:t>
            </a:r>
          </a:p>
          <a:p>
            <a:r>
              <a:rPr lang="en-US" dirty="0"/>
              <a:t>5. God did make a Universe which has rational and/or intelligent agents to whom goodness is communicated.</a:t>
            </a:r>
          </a:p>
          <a:p>
            <a:r>
              <a:rPr lang="en-US" dirty="0"/>
              <a:t>6. Therefore, goodness is communicable by nature.</a:t>
            </a:r>
          </a:p>
          <a:p>
            <a:r>
              <a:rPr lang="en-US" dirty="0"/>
              <a:t>7. And thus, God’s choice to create is rooted in Him being Good in a way eternally communicable (which is best explained</a:t>
            </a:r>
          </a:p>
          <a:p>
            <a:r>
              <a:rPr lang="en-US" dirty="0"/>
              <a:t>By the Trinity)</a:t>
            </a:r>
          </a:p>
        </p:txBody>
      </p:sp>
    </p:spTree>
    <p:extLst>
      <p:ext uri="{BB962C8B-B14F-4D97-AF65-F5344CB8AC3E}">
        <p14:creationId xmlns:p14="http://schemas.microsoft.com/office/powerpoint/2010/main" val="244497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ADBE-1069-FBB9-F66F-E3756EA0EE91}"/>
              </a:ext>
            </a:extLst>
          </p:cNvPr>
          <p:cNvSpPr>
            <a:spLocks noGrp="1"/>
          </p:cNvSpPr>
          <p:nvPr>
            <p:ph type="title"/>
          </p:nvPr>
        </p:nvSpPr>
        <p:spPr>
          <a:xfrm rot="20416306">
            <a:off x="838200" y="2268570"/>
            <a:ext cx="10515600" cy="1325563"/>
          </a:xfrm>
        </p:spPr>
        <p:txBody>
          <a:bodyPr/>
          <a:lstStyle/>
          <a:p>
            <a:r>
              <a:rPr lang="en-US" i="1" dirty="0"/>
              <a:t>What happens if we begin to reject some of the attributes of God?</a:t>
            </a:r>
          </a:p>
        </p:txBody>
      </p:sp>
    </p:spTree>
    <p:extLst>
      <p:ext uri="{BB962C8B-B14F-4D97-AF65-F5344CB8AC3E}">
        <p14:creationId xmlns:p14="http://schemas.microsoft.com/office/powerpoint/2010/main" val="127932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31CE-7D20-B462-C1CB-08723D923D19}"/>
              </a:ext>
            </a:extLst>
          </p:cNvPr>
          <p:cNvSpPr>
            <a:spLocks noGrp="1"/>
          </p:cNvSpPr>
          <p:nvPr>
            <p:ph type="title"/>
          </p:nvPr>
        </p:nvSpPr>
        <p:spPr/>
        <p:txBody>
          <a:bodyPr/>
          <a:lstStyle/>
          <a:p>
            <a:r>
              <a:rPr lang="en-US" dirty="0"/>
              <a:t>“God is not essentially love/loving.”</a:t>
            </a:r>
          </a:p>
        </p:txBody>
      </p:sp>
      <p:pic>
        <p:nvPicPr>
          <p:cNvPr id="4" name="Content Placeholder 3">
            <a:extLst>
              <a:ext uri="{FF2B5EF4-FFF2-40B4-BE49-F238E27FC236}">
                <a16:creationId xmlns:a16="http://schemas.microsoft.com/office/drawing/2014/main" id="{0F6F8297-4DAC-BA46-B865-92468153D63B}"/>
              </a:ext>
            </a:extLst>
          </p:cNvPr>
          <p:cNvPicPr>
            <a:picLocks noGrp="1" noChangeAspect="1"/>
          </p:cNvPicPr>
          <p:nvPr>
            <p:ph idx="1"/>
          </p:nvPr>
        </p:nvPicPr>
        <p:blipFill>
          <a:blip r:embed="rId2"/>
          <a:stretch>
            <a:fillRect/>
          </a:stretch>
        </p:blipFill>
        <p:spPr>
          <a:xfrm>
            <a:off x="0" y="1412107"/>
            <a:ext cx="8263453" cy="5445893"/>
          </a:xfrm>
          <a:prstGeom prst="rect">
            <a:avLst/>
          </a:prstGeom>
        </p:spPr>
      </p:pic>
    </p:spTree>
    <p:extLst>
      <p:ext uri="{BB962C8B-B14F-4D97-AF65-F5344CB8AC3E}">
        <p14:creationId xmlns:p14="http://schemas.microsoft.com/office/powerpoint/2010/main" val="27739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122F-F778-BB59-5078-744A4F1F330E}"/>
              </a:ext>
            </a:extLst>
          </p:cNvPr>
          <p:cNvSpPr>
            <a:spLocks noGrp="1"/>
          </p:cNvSpPr>
          <p:nvPr>
            <p:ph type="title"/>
          </p:nvPr>
        </p:nvSpPr>
        <p:spPr/>
        <p:txBody>
          <a:bodyPr/>
          <a:lstStyle/>
          <a:p>
            <a:r>
              <a:rPr lang="en-US" dirty="0"/>
              <a:t>“God can be Maximally Great while not knowing Himself maximally”</a:t>
            </a:r>
          </a:p>
        </p:txBody>
      </p:sp>
      <p:pic>
        <p:nvPicPr>
          <p:cNvPr id="4" name="Content Placeholder 3">
            <a:extLst>
              <a:ext uri="{FF2B5EF4-FFF2-40B4-BE49-F238E27FC236}">
                <a16:creationId xmlns:a16="http://schemas.microsoft.com/office/drawing/2014/main" id="{B2945AB6-191C-A66D-AAFA-6B2808609311}"/>
              </a:ext>
            </a:extLst>
          </p:cNvPr>
          <p:cNvPicPr>
            <a:picLocks noChangeAspect="1"/>
          </p:cNvPicPr>
          <p:nvPr/>
        </p:nvPicPr>
        <p:blipFill>
          <a:blip r:embed="rId2"/>
          <a:stretch>
            <a:fillRect/>
          </a:stretch>
        </p:blipFill>
        <p:spPr>
          <a:xfrm>
            <a:off x="0" y="1542736"/>
            <a:ext cx="8065240" cy="5315264"/>
          </a:xfrm>
          <a:prstGeom prst="rect">
            <a:avLst/>
          </a:prstGeom>
        </p:spPr>
      </p:pic>
    </p:spTree>
    <p:extLst>
      <p:ext uri="{BB962C8B-B14F-4D97-AF65-F5344CB8AC3E}">
        <p14:creationId xmlns:p14="http://schemas.microsoft.com/office/powerpoint/2010/main" val="9032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0EF1-10EC-242C-02A6-DD9A77B6F5B8}"/>
              </a:ext>
            </a:extLst>
          </p:cNvPr>
          <p:cNvSpPr>
            <a:spLocks noGrp="1"/>
          </p:cNvSpPr>
          <p:nvPr>
            <p:ph type="title"/>
          </p:nvPr>
        </p:nvSpPr>
        <p:spPr/>
        <p:txBody>
          <a:bodyPr/>
          <a:lstStyle/>
          <a:p>
            <a:r>
              <a:rPr lang="en-US" dirty="0"/>
              <a:t>“God is not essentially Personal.”</a:t>
            </a:r>
          </a:p>
        </p:txBody>
      </p:sp>
      <p:pic>
        <p:nvPicPr>
          <p:cNvPr id="4" name="Content Placeholder 3">
            <a:extLst>
              <a:ext uri="{FF2B5EF4-FFF2-40B4-BE49-F238E27FC236}">
                <a16:creationId xmlns:a16="http://schemas.microsoft.com/office/drawing/2014/main" id="{7431C1FF-8D5D-8E61-8637-67CD3771121B}"/>
              </a:ext>
            </a:extLst>
          </p:cNvPr>
          <p:cNvPicPr>
            <a:picLocks noGrp="1" noChangeAspect="1"/>
          </p:cNvPicPr>
          <p:nvPr>
            <p:ph idx="1"/>
          </p:nvPr>
        </p:nvPicPr>
        <p:blipFill>
          <a:blip r:embed="rId2"/>
          <a:stretch>
            <a:fillRect/>
          </a:stretch>
        </p:blipFill>
        <p:spPr>
          <a:xfrm>
            <a:off x="0" y="1412107"/>
            <a:ext cx="8263453" cy="5445893"/>
          </a:xfrm>
          <a:prstGeom prst="rect">
            <a:avLst/>
          </a:prstGeom>
        </p:spPr>
      </p:pic>
    </p:spTree>
    <p:extLst>
      <p:ext uri="{BB962C8B-B14F-4D97-AF65-F5344CB8AC3E}">
        <p14:creationId xmlns:p14="http://schemas.microsoft.com/office/powerpoint/2010/main" val="11283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72DC-9B40-3C41-D9EB-0A67C51A217A}"/>
              </a:ext>
            </a:extLst>
          </p:cNvPr>
          <p:cNvSpPr>
            <a:spLocks noGrp="1"/>
          </p:cNvSpPr>
          <p:nvPr>
            <p:ph type="title"/>
          </p:nvPr>
        </p:nvSpPr>
        <p:spPr>
          <a:xfrm>
            <a:off x="838200" y="362658"/>
            <a:ext cx="10515600" cy="1325563"/>
          </a:xfrm>
        </p:spPr>
        <p:txBody>
          <a:bodyPr/>
          <a:lstStyle/>
          <a:p>
            <a:pPr algn="ctr"/>
            <a:r>
              <a:rPr lang="en-US" dirty="0"/>
              <a:t>What attributes are predicated to God by </a:t>
            </a:r>
            <a:r>
              <a:rPr lang="en-US" i="1" dirty="0"/>
              <a:t>both</a:t>
            </a:r>
            <a:r>
              <a:rPr lang="en-US" dirty="0"/>
              <a:t> Muslims/Unitarians and Christians?</a:t>
            </a:r>
          </a:p>
        </p:txBody>
      </p:sp>
      <p:sp>
        <p:nvSpPr>
          <p:cNvPr id="3" name="Content Placeholder 2">
            <a:extLst>
              <a:ext uri="{FF2B5EF4-FFF2-40B4-BE49-F238E27FC236}">
                <a16:creationId xmlns:a16="http://schemas.microsoft.com/office/drawing/2014/main" id="{79C51115-B829-082E-B878-59B049B56AF5}"/>
              </a:ext>
            </a:extLst>
          </p:cNvPr>
          <p:cNvSpPr>
            <a:spLocks noGrp="1"/>
          </p:cNvSpPr>
          <p:nvPr>
            <p:ph idx="1"/>
          </p:nvPr>
        </p:nvSpPr>
        <p:spPr>
          <a:xfrm>
            <a:off x="110062" y="1827211"/>
            <a:ext cx="5985938" cy="4900967"/>
          </a:xfrm>
        </p:spPr>
        <p:txBody>
          <a:bodyPr>
            <a:normAutofit fontScale="25000" lnSpcReduction="20000"/>
          </a:bodyPr>
          <a:lstStyle/>
          <a:p>
            <a:pPr marL="0" indent="0">
              <a:spcBef>
                <a:spcPts val="0"/>
              </a:spcBef>
              <a:buNone/>
            </a:pPr>
            <a:r>
              <a:rPr lang="en-US" sz="6400" b="1" dirty="0"/>
              <a:t>Christians</a:t>
            </a:r>
          </a:p>
          <a:p>
            <a:pPr marL="0" indent="0">
              <a:lnSpc>
                <a:spcPct val="120000"/>
              </a:lnSpc>
              <a:spcBef>
                <a:spcPts val="0"/>
              </a:spcBef>
              <a:buNone/>
            </a:pPr>
            <a:r>
              <a:rPr lang="en-US" sz="5600" i="1" dirty="0"/>
              <a:t>Nonmoral Attributes</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Pure Actuality </a:t>
            </a:r>
            <a:r>
              <a:rPr lang="en-US" sz="5600" dirty="0">
                <a:latin typeface="Times New Roman" panose="02020603050405020304" pitchFamily="18" charset="0"/>
                <a:cs typeface="Times New Roman" panose="02020603050405020304" pitchFamily="18" charset="0"/>
              </a:rPr>
              <a:t>- 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Divine Simplicity - </a:t>
            </a:r>
            <a:r>
              <a:rPr lang="en-US" sz="5600" dirty="0">
                <a:latin typeface="Times New Roman" panose="02020603050405020304" pitchFamily="18" charset="0"/>
                <a:cs typeface="Times New Roman" panose="02020603050405020304" pitchFamily="18" charset="0"/>
              </a:rPr>
              <a:t>Intrinsic</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“Aseity” (Uncaused) – </a:t>
            </a:r>
            <a:r>
              <a:rPr lang="en-US" sz="5600" dirty="0">
                <a:latin typeface="Times New Roman" panose="02020603050405020304" pitchFamily="18" charset="0"/>
                <a:cs typeface="Times New Roman" panose="02020603050405020304" pitchFamily="18" charset="0"/>
              </a:rPr>
              <a:t>Descriptive/Intrinsic (depending on mode of speaking)</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Necessity (“impossibility to not exist”) - </a:t>
            </a:r>
            <a:r>
              <a:rPr lang="en-US" sz="5600" dirty="0">
                <a:latin typeface="Times New Roman" panose="02020603050405020304" pitchFamily="18" charset="0"/>
                <a:cs typeface="Times New Roman" panose="02020603050405020304" pitchFamily="18" charset="0"/>
              </a:rPr>
              <a:t>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Immutability (unchanging Nature) </a:t>
            </a:r>
            <a:r>
              <a:rPr lang="en-US" sz="5600" dirty="0">
                <a:latin typeface="Times New Roman" panose="02020603050405020304" pitchFamily="18" charset="0"/>
                <a:cs typeface="Times New Roman" panose="02020603050405020304" pitchFamily="18" charset="0"/>
              </a:rPr>
              <a:t>– Intrinsic</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“Impassibility” (no temporal change to His emotions) </a:t>
            </a:r>
            <a:r>
              <a:rPr lang="en-US" sz="5600" dirty="0">
                <a:latin typeface="Times New Roman" panose="02020603050405020304" pitchFamily="18" charset="0"/>
                <a:cs typeface="Times New Roman" panose="02020603050405020304" pitchFamily="18" charset="0"/>
              </a:rPr>
              <a:t>- 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Eternality (“the duration proper to Immutable Being”) </a:t>
            </a:r>
            <a:r>
              <a:rPr lang="en-US" sz="5600" dirty="0">
                <a:latin typeface="Times New Roman" panose="02020603050405020304" pitchFamily="18" charset="0"/>
                <a:cs typeface="Times New Roman" panose="02020603050405020304" pitchFamily="18" charset="0"/>
              </a:rPr>
              <a:t>- 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Infinity (lacking in limits of Being, “not finite”)</a:t>
            </a:r>
            <a:r>
              <a:rPr lang="en-US" sz="5600" dirty="0">
                <a:latin typeface="Times New Roman" panose="02020603050405020304" pitchFamily="18" charset="0"/>
                <a:cs typeface="Times New Roman" panose="02020603050405020304" pitchFamily="18" charset="0"/>
              </a:rPr>
              <a:t>- 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Immateriality (“not material”)</a:t>
            </a:r>
            <a:r>
              <a:rPr lang="en-US" sz="5600" dirty="0">
                <a:latin typeface="Times New Roman" panose="02020603050405020304" pitchFamily="18" charset="0"/>
                <a:cs typeface="Times New Roman" panose="02020603050405020304" pitchFamily="18" charset="0"/>
              </a:rPr>
              <a:t> - 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Immensity ( “not spatially measurable”) </a:t>
            </a:r>
            <a:r>
              <a:rPr lang="en-US" sz="5600" dirty="0">
                <a:latin typeface="Times New Roman" panose="02020603050405020304" pitchFamily="18" charset="0"/>
                <a:cs typeface="Times New Roman" panose="02020603050405020304" pitchFamily="18" charset="0"/>
              </a:rPr>
              <a:t>- 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Omnipotence (Ability to make or change things in any way that it can </a:t>
            </a:r>
            <a:r>
              <a:rPr lang="en-US" sz="5600" b="1" i="1" dirty="0">
                <a:latin typeface="Times New Roman" panose="02020603050405020304" pitchFamily="18" charset="0"/>
                <a:cs typeface="Times New Roman" panose="02020603050405020304" pitchFamily="18" charset="0"/>
              </a:rPr>
              <a:t>be</a:t>
            </a:r>
            <a:r>
              <a:rPr lang="en-US" sz="5600" b="1" dirty="0">
                <a:latin typeface="Times New Roman" panose="02020603050405020304" pitchFamily="18" charset="0"/>
                <a:cs typeface="Times New Roman" panose="02020603050405020304" pitchFamily="18" charset="0"/>
              </a:rPr>
              <a:t>) – </a:t>
            </a:r>
            <a:r>
              <a:rPr lang="en-US" sz="5600" dirty="0">
                <a:latin typeface="Times New Roman" panose="02020603050405020304" pitchFamily="18" charset="0"/>
                <a:cs typeface="Times New Roman" panose="02020603050405020304" pitchFamily="18" charset="0"/>
              </a:rPr>
              <a:t>Intrinsic</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“Omnipresence” (more a characteristic than an attribute) – </a:t>
            </a:r>
            <a:r>
              <a:rPr lang="en-US" sz="5600" dirty="0">
                <a:latin typeface="Times New Roman" panose="02020603050405020304" pitchFamily="18" charset="0"/>
                <a:cs typeface="Times New Roman" panose="02020603050405020304" pitchFamily="18" charset="0"/>
              </a:rPr>
              <a:t>Extension of His Infinity and Immensity</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Omniscience - </a:t>
            </a:r>
            <a:r>
              <a:rPr lang="en-US" sz="5600" dirty="0">
                <a:latin typeface="Times New Roman" panose="02020603050405020304" pitchFamily="18" charset="0"/>
                <a:cs typeface="Times New Roman" panose="02020603050405020304" pitchFamily="18" charset="0"/>
              </a:rPr>
              <a:t>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Omnisapience (Wisdom) and Light (Spiritual Light, Radiance, Glory)- </a:t>
            </a:r>
            <a:r>
              <a:rPr lang="en-US" sz="5600" dirty="0">
                <a:latin typeface="Times New Roman" panose="02020603050405020304" pitchFamily="18" charset="0"/>
                <a:cs typeface="Times New Roman" panose="02020603050405020304" pitchFamily="18" charset="0"/>
              </a:rPr>
              <a:t>Intrinsic</a:t>
            </a:r>
            <a:endParaRPr lang="en-US" sz="56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Majesty (Unsurpassed Greatness, Exaltation, Glory)- </a:t>
            </a:r>
            <a:r>
              <a:rPr lang="en-US" sz="5600" dirty="0">
                <a:latin typeface="Times New Roman" panose="02020603050405020304" pitchFamily="18" charset="0"/>
                <a:cs typeface="Times New Roman" panose="02020603050405020304" pitchFamily="18" charset="0"/>
              </a:rPr>
              <a:t>Intrinsic</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Beauty (“That which is perceived pleases the observer”)- </a:t>
            </a:r>
            <a:r>
              <a:rPr lang="en-US" sz="5600" dirty="0">
                <a:latin typeface="Times New Roman" panose="02020603050405020304" pitchFamily="18" charset="0"/>
                <a:cs typeface="Times New Roman" panose="02020603050405020304" pitchFamily="18" charset="0"/>
              </a:rPr>
              <a:t>Intrinsic</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Life and Immortality- </a:t>
            </a:r>
            <a:r>
              <a:rPr lang="en-US" sz="5600" dirty="0">
                <a:latin typeface="Times New Roman" panose="02020603050405020304" pitchFamily="18" charset="0"/>
                <a:cs typeface="Times New Roman" panose="02020603050405020304" pitchFamily="18" charset="0"/>
              </a:rPr>
              <a:t>Intrinsic</a:t>
            </a:r>
            <a:r>
              <a:rPr lang="en-US" sz="5600" b="1" dirty="0">
                <a:latin typeface="Times New Roman" panose="02020603050405020304" pitchFamily="18" charset="0"/>
                <a:cs typeface="Times New Roman" panose="02020603050405020304" pitchFamily="18" charset="0"/>
              </a:rPr>
              <a:t> </a:t>
            </a:r>
          </a:p>
          <a:p>
            <a:pPr marL="0" indent="0">
              <a:lnSpc>
                <a:spcPct val="120000"/>
              </a:lnSpc>
              <a:spcBef>
                <a:spcPts val="0"/>
              </a:spcBef>
              <a:buNone/>
            </a:pPr>
            <a:r>
              <a:rPr lang="en-US" sz="5600" b="1" dirty="0">
                <a:latin typeface="Times New Roman" panose="02020603050405020304" pitchFamily="18" charset="0"/>
                <a:cs typeface="Times New Roman" panose="02020603050405020304" pitchFamily="18" charset="0"/>
              </a:rPr>
              <a:t>Unity and Triunity- </a:t>
            </a:r>
            <a:r>
              <a:rPr lang="en-US" sz="5600" dirty="0">
                <a:latin typeface="Times New Roman" panose="02020603050405020304" pitchFamily="18" charset="0"/>
                <a:cs typeface="Times New Roman" panose="02020603050405020304" pitchFamily="18" charset="0"/>
              </a:rPr>
              <a:t>Intrinsic</a:t>
            </a:r>
          </a:p>
          <a:p>
            <a:pPr marL="0" indent="0">
              <a:lnSpc>
                <a:spcPct val="120000"/>
              </a:lnSpc>
              <a:spcBef>
                <a:spcPts val="0"/>
              </a:spcBef>
              <a:buNone/>
            </a:pPr>
            <a:endParaRPr lang="en-US" sz="5600" b="1"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8E0C7B8B-C5AD-9658-4BA0-36FBE8540601}"/>
              </a:ext>
            </a:extLst>
          </p:cNvPr>
          <p:cNvSpPr txBox="1">
            <a:spLocks/>
          </p:cNvSpPr>
          <p:nvPr/>
        </p:nvSpPr>
        <p:spPr>
          <a:xfrm>
            <a:off x="6677381" y="1825624"/>
            <a:ext cx="5514619" cy="467042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Muslims/Unitarians</a:t>
            </a:r>
          </a:p>
          <a:p>
            <a:r>
              <a:rPr lang="en-US" dirty="0">
                <a:latin typeface="Times New Roman" panose="02020603050405020304" pitchFamily="18" charset="0"/>
                <a:cs typeface="Times New Roman" panose="02020603050405020304" pitchFamily="18" charset="0"/>
              </a:rPr>
              <a:t>Surah 59:22-24 (Sahih International)…</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“He is Allah , other than whom there is no deity,</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 </a:t>
            </a:r>
            <a:r>
              <a:rPr lang="en-US" b="1" i="1" dirty="0">
                <a:solidFill>
                  <a:srgbClr val="000000"/>
                </a:solidFill>
                <a:effectLst/>
                <a:latin typeface="Times New Roman" panose="02020603050405020304" pitchFamily="18" charset="0"/>
                <a:cs typeface="Times New Roman" panose="02020603050405020304" pitchFamily="18" charset="0"/>
              </a:rPr>
              <a:t>Knower</a:t>
            </a:r>
            <a:r>
              <a:rPr lang="en-US" b="0" i="1" dirty="0">
                <a:solidFill>
                  <a:srgbClr val="000000"/>
                </a:solidFill>
                <a:effectLst/>
                <a:latin typeface="Times New Roman" panose="02020603050405020304" pitchFamily="18" charset="0"/>
                <a:cs typeface="Times New Roman" panose="02020603050405020304" pitchFamily="18" charset="0"/>
              </a:rPr>
              <a:t> of the unseen and the witnessed.</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 He is the Entirely </a:t>
            </a:r>
            <a:r>
              <a:rPr lang="en-US" b="1" i="1" dirty="0">
                <a:solidFill>
                  <a:srgbClr val="000000"/>
                </a:solidFill>
                <a:effectLst/>
                <a:latin typeface="Times New Roman" panose="02020603050405020304" pitchFamily="18" charset="0"/>
                <a:cs typeface="Times New Roman" panose="02020603050405020304" pitchFamily="18" charset="0"/>
              </a:rPr>
              <a:t>Merciful</a:t>
            </a:r>
            <a:r>
              <a:rPr lang="en-US" b="0" i="1" dirty="0">
                <a:solidFill>
                  <a:srgbClr val="000000"/>
                </a:solidFill>
                <a:effectLst/>
                <a:latin typeface="Times New Roman" panose="02020603050405020304" pitchFamily="18" charset="0"/>
                <a:cs typeface="Times New Roman" panose="02020603050405020304" pitchFamily="18" charset="0"/>
              </a:rPr>
              <a:t>, the Especially Merciful. He is Allah , other than whom there is no deity,</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 the </a:t>
            </a:r>
            <a:r>
              <a:rPr lang="en-US" b="1" i="1" dirty="0">
                <a:solidFill>
                  <a:srgbClr val="000000"/>
                </a:solidFill>
                <a:effectLst/>
                <a:latin typeface="Times New Roman" panose="02020603050405020304" pitchFamily="18" charset="0"/>
                <a:cs typeface="Times New Roman" panose="02020603050405020304" pitchFamily="18" charset="0"/>
              </a:rPr>
              <a:t>Sovereign</a:t>
            </a:r>
            <a:r>
              <a:rPr lang="en-US" b="0" i="1" dirty="0">
                <a:solidFill>
                  <a:srgbClr val="000000"/>
                </a:solidFill>
                <a:effectLst/>
                <a:latin typeface="Times New Roman" panose="02020603050405020304" pitchFamily="18" charset="0"/>
                <a:cs typeface="Times New Roman" panose="02020603050405020304" pitchFamily="18" charset="0"/>
              </a:rPr>
              <a:t>,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the Pure,</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the </a:t>
            </a:r>
            <a:r>
              <a:rPr lang="en-US" b="1" i="1" dirty="0">
                <a:solidFill>
                  <a:srgbClr val="000000"/>
                </a:solidFill>
                <a:effectLst/>
                <a:latin typeface="Times New Roman" panose="02020603050405020304" pitchFamily="18" charset="0"/>
                <a:cs typeface="Times New Roman" panose="02020603050405020304" pitchFamily="18" charset="0"/>
              </a:rPr>
              <a:t>Perfection</a:t>
            </a:r>
            <a:r>
              <a:rPr lang="en-US" b="0" i="1" dirty="0">
                <a:solidFill>
                  <a:srgbClr val="000000"/>
                </a:solidFill>
                <a:effectLst/>
                <a:latin typeface="Times New Roman" panose="02020603050405020304" pitchFamily="18" charset="0"/>
                <a:cs typeface="Times New Roman" panose="02020603050405020304" pitchFamily="18" charset="0"/>
              </a:rPr>
              <a:t>,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the Bestower of Faith,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the Overseer,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the Exalted in Might,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the Compeller,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the Superior.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Exalted is Allah above whatever they associate with Him. He is Allah , the Creator, the Inventor, the Fashioner; </a:t>
            </a:r>
            <a:r>
              <a:rPr lang="en-US" b="1" i="1" dirty="0">
                <a:solidFill>
                  <a:srgbClr val="000000"/>
                </a:solidFill>
                <a:effectLst/>
                <a:latin typeface="Times New Roman" panose="02020603050405020304" pitchFamily="18" charset="0"/>
                <a:cs typeface="Times New Roman" panose="02020603050405020304" pitchFamily="18" charset="0"/>
              </a:rPr>
              <a:t>to Him belong the best names</a:t>
            </a:r>
            <a:r>
              <a:rPr lang="en-US" b="0" i="1" dirty="0">
                <a:solidFill>
                  <a:srgbClr val="000000"/>
                </a:solidFill>
                <a:effectLst/>
                <a:latin typeface="Times New Roman" panose="02020603050405020304" pitchFamily="18" charset="0"/>
                <a:cs typeface="Times New Roman" panose="02020603050405020304" pitchFamily="18" charset="0"/>
              </a:rPr>
              <a:t>. Whatever is in the heavens and earth is exalting Him. And He is the Exalted in Might, the Wise.”</a:t>
            </a:r>
          </a:p>
          <a:p>
            <a:pPr marL="0" indent="0">
              <a:buNone/>
            </a:pPr>
            <a:endParaRPr lang="en-US" b="0" i="1" dirty="0">
              <a:solidFill>
                <a:srgbClr val="000000"/>
              </a:solidFill>
              <a:effectLst/>
              <a:latin typeface="Georgia" panose="02040502050405020303" pitchFamily="18" charset="0"/>
            </a:endParaRPr>
          </a:p>
        </p:txBody>
      </p:sp>
      <p:sp>
        <p:nvSpPr>
          <p:cNvPr id="6" name="TextBox 5">
            <a:extLst>
              <a:ext uri="{FF2B5EF4-FFF2-40B4-BE49-F238E27FC236}">
                <a16:creationId xmlns:a16="http://schemas.microsoft.com/office/drawing/2014/main" id="{2BDC5AE8-4684-B397-BBEB-6BA71D348A59}"/>
              </a:ext>
            </a:extLst>
          </p:cNvPr>
          <p:cNvSpPr txBox="1"/>
          <p:nvPr/>
        </p:nvSpPr>
        <p:spPr>
          <a:xfrm>
            <a:off x="0" y="2065854"/>
            <a:ext cx="6096000" cy="4801314"/>
          </a:xfrm>
          <a:prstGeom prst="rect">
            <a:avLst/>
          </a:prstGeom>
          <a:solidFill>
            <a:schemeClr val="bg1"/>
          </a:solidFill>
        </p:spPr>
        <p:txBody>
          <a:bodyPr wrap="square" rtlCol="0">
            <a:spAutoFit/>
          </a:bodyPr>
          <a:lstStyle/>
          <a:p>
            <a:r>
              <a:rPr lang="en-US" i="1" dirty="0">
                <a:latin typeface="Times New Roman" panose="02020603050405020304" pitchFamily="18" charset="0"/>
                <a:cs typeface="Times New Roman" panose="02020603050405020304" pitchFamily="18" charset="0"/>
              </a:rPr>
              <a:t>Moral Attributes</a:t>
            </a:r>
          </a:p>
          <a:p>
            <a:endParaRPr lang="en-US" i="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Holiness (both a nonmoral &amp; moral attribute)- </a:t>
            </a:r>
            <a:r>
              <a:rPr lang="en-US" dirty="0">
                <a:latin typeface="Times New Roman" panose="02020603050405020304" pitchFamily="18" charset="0"/>
                <a:cs typeface="Times New Roman" panose="02020603050405020304" pitchFamily="18" charset="0"/>
              </a:rPr>
              <a:t>Intrinsic (nonmoral) and flowing from His Perfection (moral)  </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Justice/Righteousness- </a:t>
            </a:r>
            <a:r>
              <a:rPr lang="en-US" sz="1800" dirty="0">
                <a:latin typeface="Times New Roman" panose="02020603050405020304" pitchFamily="18" charset="0"/>
                <a:cs typeface="Times New Roman" panose="02020603050405020304" pitchFamily="18" charset="0"/>
              </a:rPr>
              <a:t>Intrinsic (God </a:t>
            </a:r>
            <a:r>
              <a:rPr lang="en-US" dirty="0">
                <a:latin typeface="Times New Roman" panose="02020603050405020304" pitchFamily="18" charset="0"/>
                <a:cs typeface="Times New Roman" panose="02020603050405020304" pitchFamily="18" charset="0"/>
              </a:rPr>
              <a:t>to Himself) and Extrinsic(God to His creatures)</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Jealousy (preserving His own name and creation) – </a:t>
            </a:r>
            <a:r>
              <a:rPr lang="en-US" sz="1800" dirty="0">
                <a:latin typeface="Times New Roman" panose="02020603050405020304" pitchFamily="18" charset="0"/>
                <a:cs typeface="Times New Roman" panose="02020603050405020304" pitchFamily="18" charset="0"/>
              </a:rPr>
              <a:t>Logical outflow of Holiness + Perfection</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Perfection (metaphysical and moral) </a:t>
            </a:r>
            <a:r>
              <a:rPr lang="en-US" sz="1800" dirty="0">
                <a:latin typeface="Times New Roman" panose="02020603050405020304" pitchFamily="18" charset="0"/>
                <a:cs typeface="Times New Roman" panose="02020603050405020304" pitchFamily="18" charset="0"/>
              </a:rPr>
              <a:t>- Intrinsic </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Truthfulness – </a:t>
            </a:r>
            <a:r>
              <a:rPr lang="en-US" sz="1800" dirty="0">
                <a:latin typeface="Times New Roman" panose="02020603050405020304" pitchFamily="18" charset="0"/>
                <a:cs typeface="Times New Roman" panose="02020603050405020304" pitchFamily="18" charset="0"/>
              </a:rPr>
              <a:t>Intrinsic and logical outflow of Goodness</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Goodness/Love - </a:t>
            </a:r>
            <a:r>
              <a:rPr lang="en-US" dirty="0">
                <a:latin typeface="Times New Roman" panose="02020603050405020304" pitchFamily="18" charset="0"/>
                <a:cs typeface="Times New Roman" panose="02020603050405020304" pitchFamily="18" charset="0"/>
              </a:rPr>
              <a:t>Intrinsic</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2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3736-4DBC-5DB9-8A6E-9CAF2DA3CFD1}"/>
              </a:ext>
            </a:extLst>
          </p:cNvPr>
          <p:cNvSpPr>
            <a:spLocks noGrp="1"/>
          </p:cNvSpPr>
          <p:nvPr>
            <p:ph type="title"/>
          </p:nvPr>
        </p:nvSpPr>
        <p:spPr>
          <a:xfrm>
            <a:off x="559837" y="365125"/>
            <a:ext cx="10793963" cy="1325563"/>
          </a:xfrm>
        </p:spPr>
        <p:txBody>
          <a:bodyPr/>
          <a:lstStyle/>
          <a:p>
            <a:r>
              <a:rPr lang="en-US" dirty="0"/>
              <a:t>“God should exist in a way that is </a:t>
            </a:r>
            <a:r>
              <a:rPr lang="en-US" i="1" dirty="0"/>
              <a:t>totally</a:t>
            </a:r>
            <a:r>
              <a:rPr lang="en-US" dirty="0"/>
              <a:t> comprehendible and </a:t>
            </a:r>
            <a:r>
              <a:rPr lang="en-US" i="1" dirty="0"/>
              <a:t>easy</a:t>
            </a:r>
            <a:r>
              <a:rPr lang="en-US" dirty="0"/>
              <a:t> to understand.”</a:t>
            </a:r>
          </a:p>
        </p:txBody>
      </p:sp>
      <p:pic>
        <p:nvPicPr>
          <p:cNvPr id="4" name="Content Placeholder 3">
            <a:extLst>
              <a:ext uri="{FF2B5EF4-FFF2-40B4-BE49-F238E27FC236}">
                <a16:creationId xmlns:a16="http://schemas.microsoft.com/office/drawing/2014/main" id="{ED9115D5-4D76-FC06-6E9A-989F9B18C4E2}"/>
              </a:ext>
            </a:extLst>
          </p:cNvPr>
          <p:cNvPicPr>
            <a:picLocks noGrp="1" noChangeAspect="1"/>
          </p:cNvPicPr>
          <p:nvPr>
            <p:ph idx="1"/>
          </p:nvPr>
        </p:nvPicPr>
        <p:blipFill>
          <a:blip r:embed="rId2"/>
          <a:stretch>
            <a:fillRect/>
          </a:stretch>
        </p:blipFill>
        <p:spPr>
          <a:xfrm>
            <a:off x="1" y="1690688"/>
            <a:ext cx="7840742" cy="5167312"/>
          </a:xfrm>
          <a:prstGeom prst="rect">
            <a:avLst/>
          </a:prstGeom>
        </p:spPr>
      </p:pic>
    </p:spTree>
    <p:extLst>
      <p:ext uri="{BB962C8B-B14F-4D97-AF65-F5344CB8AC3E}">
        <p14:creationId xmlns:p14="http://schemas.microsoft.com/office/powerpoint/2010/main" val="26013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DA01-C10C-2D9A-08CB-44C20991B517}"/>
              </a:ext>
            </a:extLst>
          </p:cNvPr>
          <p:cNvSpPr>
            <a:spLocks noGrp="1"/>
          </p:cNvSpPr>
          <p:nvPr>
            <p:ph type="title"/>
          </p:nvPr>
        </p:nvSpPr>
        <p:spPr/>
        <p:txBody>
          <a:bodyPr>
            <a:normAutofit fontScale="90000"/>
          </a:bodyPr>
          <a:lstStyle/>
          <a:p>
            <a:r>
              <a:rPr lang="en-US" dirty="0"/>
              <a:t>“God is not communicable </a:t>
            </a:r>
            <a:r>
              <a:rPr lang="en-US" i="1" dirty="0"/>
              <a:t>at all. </a:t>
            </a:r>
            <a:r>
              <a:rPr lang="en-US" dirty="0"/>
              <a:t>We can know </a:t>
            </a:r>
            <a:r>
              <a:rPr lang="en-US" i="1" dirty="0"/>
              <a:t>nothing</a:t>
            </a:r>
            <a:r>
              <a:rPr lang="en-US" dirty="0"/>
              <a:t> about God, as He is too far beyond us.”</a:t>
            </a:r>
          </a:p>
        </p:txBody>
      </p:sp>
      <p:pic>
        <p:nvPicPr>
          <p:cNvPr id="4" name="Content Placeholder 3">
            <a:extLst>
              <a:ext uri="{FF2B5EF4-FFF2-40B4-BE49-F238E27FC236}">
                <a16:creationId xmlns:a16="http://schemas.microsoft.com/office/drawing/2014/main" id="{85C9D163-B19E-66E3-22DF-32F13A2C88B2}"/>
              </a:ext>
            </a:extLst>
          </p:cNvPr>
          <p:cNvPicPr>
            <a:picLocks noGrp="1" noChangeAspect="1"/>
          </p:cNvPicPr>
          <p:nvPr>
            <p:ph idx="1"/>
          </p:nvPr>
        </p:nvPicPr>
        <p:blipFill>
          <a:blip r:embed="rId2"/>
          <a:stretch>
            <a:fillRect/>
          </a:stretch>
        </p:blipFill>
        <p:spPr>
          <a:xfrm>
            <a:off x="186612" y="1690688"/>
            <a:ext cx="7865347" cy="5183528"/>
          </a:xfrm>
          <a:prstGeom prst="rect">
            <a:avLst/>
          </a:prstGeom>
        </p:spPr>
      </p:pic>
    </p:spTree>
    <p:extLst>
      <p:ext uri="{BB962C8B-B14F-4D97-AF65-F5344CB8AC3E}">
        <p14:creationId xmlns:p14="http://schemas.microsoft.com/office/powerpoint/2010/main" val="1914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2867-967D-5C6A-730D-E3824ACCC512}"/>
              </a:ext>
            </a:extLst>
          </p:cNvPr>
          <p:cNvSpPr>
            <a:spLocks noGrp="1"/>
          </p:cNvSpPr>
          <p:nvPr>
            <p:ph type="title"/>
          </p:nvPr>
        </p:nvSpPr>
        <p:spPr>
          <a:xfrm>
            <a:off x="838200" y="86544"/>
            <a:ext cx="10515600" cy="1325563"/>
          </a:xfrm>
        </p:spPr>
        <p:txBody>
          <a:bodyPr/>
          <a:lstStyle/>
          <a:p>
            <a:r>
              <a:rPr lang="en-US" dirty="0"/>
              <a:t>“God’s fundamental nature </a:t>
            </a:r>
            <a:r>
              <a:rPr lang="en-US" i="1" dirty="0"/>
              <a:t>can</a:t>
            </a:r>
            <a:r>
              <a:rPr lang="en-US" dirty="0"/>
              <a:t> change” (He is not immutable)</a:t>
            </a:r>
          </a:p>
        </p:txBody>
      </p:sp>
      <p:pic>
        <p:nvPicPr>
          <p:cNvPr id="4" name="Content Placeholder 3">
            <a:extLst>
              <a:ext uri="{FF2B5EF4-FFF2-40B4-BE49-F238E27FC236}">
                <a16:creationId xmlns:a16="http://schemas.microsoft.com/office/drawing/2014/main" id="{832C6697-1617-09D2-7467-DDD65A2B0772}"/>
              </a:ext>
            </a:extLst>
          </p:cNvPr>
          <p:cNvPicPr>
            <a:picLocks noGrp="1" noChangeAspect="1"/>
          </p:cNvPicPr>
          <p:nvPr>
            <p:ph idx="1"/>
          </p:nvPr>
        </p:nvPicPr>
        <p:blipFill>
          <a:blip r:embed="rId2"/>
          <a:stretch>
            <a:fillRect/>
          </a:stretch>
        </p:blipFill>
        <p:spPr>
          <a:xfrm>
            <a:off x="0" y="1412107"/>
            <a:ext cx="8263453" cy="5445893"/>
          </a:xfrm>
          <a:prstGeom prst="rect">
            <a:avLst/>
          </a:prstGeom>
        </p:spPr>
      </p:pic>
    </p:spTree>
    <p:extLst>
      <p:ext uri="{BB962C8B-B14F-4D97-AF65-F5344CB8AC3E}">
        <p14:creationId xmlns:p14="http://schemas.microsoft.com/office/powerpoint/2010/main" val="25660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D8A2-19EE-B0D8-B3C5-38C6B58A6ADF}"/>
              </a:ext>
            </a:extLst>
          </p:cNvPr>
          <p:cNvSpPr>
            <a:spLocks noGrp="1"/>
          </p:cNvSpPr>
          <p:nvPr>
            <p:ph type="title"/>
          </p:nvPr>
        </p:nvSpPr>
        <p:spPr/>
        <p:txBody>
          <a:bodyPr>
            <a:normAutofit/>
          </a:bodyPr>
          <a:lstStyle/>
          <a:p>
            <a:r>
              <a:rPr lang="en-US" dirty="0"/>
              <a:t>What do we mean by “attributes”?</a:t>
            </a:r>
          </a:p>
        </p:txBody>
      </p:sp>
      <p:sp>
        <p:nvSpPr>
          <p:cNvPr id="3" name="Content Placeholder 2">
            <a:extLst>
              <a:ext uri="{FF2B5EF4-FFF2-40B4-BE49-F238E27FC236}">
                <a16:creationId xmlns:a16="http://schemas.microsoft.com/office/drawing/2014/main" id="{4C80CA49-DF84-F448-073E-6C40D4174BA5}"/>
              </a:ext>
            </a:extLst>
          </p:cNvPr>
          <p:cNvSpPr>
            <a:spLocks noGrp="1"/>
          </p:cNvSpPr>
          <p:nvPr>
            <p:ph idx="1"/>
          </p:nvPr>
        </p:nvSpPr>
        <p:spPr/>
        <p:txBody>
          <a:bodyPr>
            <a:normAutofit fontScale="92500"/>
          </a:bodyPr>
          <a:lstStyle/>
          <a:p>
            <a:pPr marL="0" indent="0">
              <a:buNone/>
            </a:pPr>
            <a:r>
              <a:rPr lang="en-US" dirty="0"/>
              <a:t>“Characteristics” are traits predicated to God </a:t>
            </a:r>
            <a:r>
              <a:rPr lang="en-US" i="1" dirty="0"/>
              <a:t>relative</a:t>
            </a:r>
            <a:r>
              <a:rPr lang="en-US" dirty="0"/>
              <a:t> to His creation (Sovereignty, Transcendence, Immanence, Omnipresence, and ineffability).</a:t>
            </a:r>
          </a:p>
          <a:p>
            <a:pPr marL="0" indent="0">
              <a:buNone/>
            </a:pPr>
            <a:endParaRPr lang="en-US" dirty="0"/>
          </a:p>
          <a:p>
            <a:pPr marL="0" indent="0">
              <a:buNone/>
            </a:pPr>
            <a:r>
              <a:rPr lang="en-US" dirty="0"/>
              <a:t>“Attributes,” on the other hand, are </a:t>
            </a:r>
            <a:r>
              <a:rPr lang="en-US" b="1" i="1" dirty="0"/>
              <a:t>essential</a:t>
            </a:r>
            <a:r>
              <a:rPr lang="en-US" dirty="0"/>
              <a:t> and </a:t>
            </a:r>
            <a:r>
              <a:rPr lang="en-US" b="1" i="1" dirty="0"/>
              <a:t>proper</a:t>
            </a:r>
            <a:r>
              <a:rPr lang="en-US" dirty="0"/>
              <a:t> to God’s nature, even without any creatures with whom He could relate. These “essential attributes” are always true of God, and they are true of God’s One Divine Essence in a way that is </a:t>
            </a:r>
            <a:r>
              <a:rPr lang="en-US" i="1" dirty="0"/>
              <a:t>combinatorial</a:t>
            </a:r>
            <a:r>
              <a:rPr lang="en-US" dirty="0"/>
              <a:t>.</a:t>
            </a:r>
          </a:p>
          <a:p>
            <a:pPr marL="0" indent="0">
              <a:lnSpc>
                <a:spcPct val="110000"/>
              </a:lnSpc>
              <a:spcBef>
                <a:spcPts val="400"/>
              </a:spcBef>
              <a:buNone/>
            </a:pPr>
            <a:r>
              <a:rPr lang="en-US" dirty="0"/>
              <a:t>	Ex: “ God is Immutable and Eternal”</a:t>
            </a:r>
          </a:p>
          <a:p>
            <a:pPr marL="0" indent="0">
              <a:lnSpc>
                <a:spcPct val="110000"/>
              </a:lnSpc>
              <a:spcBef>
                <a:spcPts val="400"/>
              </a:spcBef>
              <a:buNone/>
            </a:pPr>
            <a:r>
              <a:rPr lang="en-US" dirty="0"/>
              <a:t>	      “ God is Love/Goodness”</a:t>
            </a:r>
          </a:p>
          <a:p>
            <a:pPr marL="0" indent="0">
              <a:lnSpc>
                <a:spcPct val="110000"/>
              </a:lnSpc>
              <a:spcBef>
                <a:spcPts val="400"/>
              </a:spcBef>
              <a:buNone/>
            </a:pPr>
            <a:r>
              <a:rPr lang="en-US" dirty="0"/>
              <a:t>	      “Therefore, God is Love/Goodness eternally and immutably.”</a:t>
            </a:r>
          </a:p>
        </p:txBody>
      </p:sp>
    </p:spTree>
    <p:extLst>
      <p:ext uri="{BB962C8B-B14F-4D97-AF65-F5344CB8AC3E}">
        <p14:creationId xmlns:p14="http://schemas.microsoft.com/office/powerpoint/2010/main" val="177947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1B94-FEFA-3065-537F-90420C996D6A}"/>
              </a:ext>
            </a:extLst>
          </p:cNvPr>
          <p:cNvSpPr>
            <a:spLocks noGrp="1"/>
          </p:cNvSpPr>
          <p:nvPr>
            <p:ph type="title"/>
          </p:nvPr>
        </p:nvSpPr>
        <p:spPr>
          <a:xfrm>
            <a:off x="838200" y="0"/>
            <a:ext cx="10515600" cy="1325563"/>
          </a:xfrm>
        </p:spPr>
        <p:txBody>
          <a:bodyPr/>
          <a:lstStyle/>
          <a:p>
            <a:r>
              <a:rPr lang="en-US" dirty="0"/>
              <a:t>If God exists, what metaphysical and moral attributes MUST be true of God? </a:t>
            </a:r>
          </a:p>
        </p:txBody>
      </p:sp>
      <p:pic>
        <p:nvPicPr>
          <p:cNvPr id="9" name="Picture 8" descr="A picture containing text, screenshot, font, document&#10;&#10;Description automatically generated">
            <a:extLst>
              <a:ext uri="{FF2B5EF4-FFF2-40B4-BE49-F238E27FC236}">
                <a16:creationId xmlns:a16="http://schemas.microsoft.com/office/drawing/2014/main" id="{47D5457F-A073-3F8F-F683-FECE3CC19A96}"/>
              </a:ext>
            </a:extLst>
          </p:cNvPr>
          <p:cNvPicPr>
            <a:picLocks noChangeAspect="1"/>
          </p:cNvPicPr>
          <p:nvPr/>
        </p:nvPicPr>
        <p:blipFill>
          <a:blip r:embed="rId2"/>
          <a:stretch>
            <a:fillRect/>
          </a:stretch>
        </p:blipFill>
        <p:spPr>
          <a:xfrm>
            <a:off x="4090988" y="13464057"/>
            <a:ext cx="7772400" cy="5310602"/>
          </a:xfrm>
          <a:prstGeom prst="rect">
            <a:avLst/>
          </a:prstGeom>
        </p:spPr>
      </p:pic>
      <p:pic>
        <p:nvPicPr>
          <p:cNvPr id="18" name="Picture 17">
            <a:extLst>
              <a:ext uri="{FF2B5EF4-FFF2-40B4-BE49-F238E27FC236}">
                <a16:creationId xmlns:a16="http://schemas.microsoft.com/office/drawing/2014/main" id="{A612D241-EA75-941B-91C3-400812551C9D}"/>
              </a:ext>
            </a:extLst>
          </p:cNvPr>
          <p:cNvPicPr>
            <a:picLocks noChangeAspect="1"/>
          </p:cNvPicPr>
          <p:nvPr/>
        </p:nvPicPr>
        <p:blipFill>
          <a:blip r:embed="rId3"/>
          <a:stretch>
            <a:fillRect/>
          </a:stretch>
        </p:blipFill>
        <p:spPr>
          <a:xfrm>
            <a:off x="0" y="18337"/>
            <a:ext cx="12192000" cy="6821325"/>
          </a:xfrm>
          <a:prstGeom prst="rect">
            <a:avLst/>
          </a:prstGeom>
        </p:spPr>
      </p:pic>
    </p:spTree>
    <p:extLst>
      <p:ext uri="{BB962C8B-B14F-4D97-AF65-F5344CB8AC3E}">
        <p14:creationId xmlns:p14="http://schemas.microsoft.com/office/powerpoint/2010/main" val="1325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diagram, line, screenshot&#10;&#10;Description automatically generated">
            <a:extLst>
              <a:ext uri="{FF2B5EF4-FFF2-40B4-BE49-F238E27FC236}">
                <a16:creationId xmlns:a16="http://schemas.microsoft.com/office/drawing/2014/main" id="{2052F9CC-A0D9-8B2A-B2A2-DC31174354AF}"/>
              </a:ext>
            </a:extLst>
          </p:cNvPr>
          <p:cNvPicPr>
            <a:picLocks noChangeAspect="1"/>
          </p:cNvPicPr>
          <p:nvPr/>
        </p:nvPicPr>
        <p:blipFill>
          <a:blip r:embed="rId2"/>
          <a:stretch>
            <a:fillRect/>
          </a:stretch>
        </p:blipFill>
        <p:spPr>
          <a:xfrm>
            <a:off x="4420650" y="1967687"/>
            <a:ext cx="3222304" cy="4049192"/>
          </a:xfrm>
          <a:prstGeom prst="rect">
            <a:avLst/>
          </a:prstGeom>
        </p:spPr>
      </p:pic>
      <p:sp>
        <p:nvSpPr>
          <p:cNvPr id="2" name="Title 1">
            <a:extLst>
              <a:ext uri="{FF2B5EF4-FFF2-40B4-BE49-F238E27FC236}">
                <a16:creationId xmlns:a16="http://schemas.microsoft.com/office/drawing/2014/main" id="{B9600D61-2C5F-AA9D-1896-7D6CBADDD2D2}"/>
              </a:ext>
            </a:extLst>
          </p:cNvPr>
          <p:cNvSpPr>
            <a:spLocks noGrp="1"/>
          </p:cNvSpPr>
          <p:nvPr>
            <p:ph type="title"/>
          </p:nvPr>
        </p:nvSpPr>
        <p:spPr/>
        <p:txBody>
          <a:bodyPr/>
          <a:lstStyle/>
          <a:p>
            <a:r>
              <a:rPr lang="en-US" dirty="0"/>
              <a:t>The Trinity seems to be the culmination and binding agent of many other attributes…</a:t>
            </a:r>
          </a:p>
        </p:txBody>
      </p:sp>
      <p:sp>
        <p:nvSpPr>
          <p:cNvPr id="6" name="TextBox 5">
            <a:extLst>
              <a:ext uri="{FF2B5EF4-FFF2-40B4-BE49-F238E27FC236}">
                <a16:creationId xmlns:a16="http://schemas.microsoft.com/office/drawing/2014/main" id="{E90F9332-F3A5-A905-69C2-97E953BE6481}"/>
              </a:ext>
            </a:extLst>
          </p:cNvPr>
          <p:cNvSpPr txBox="1"/>
          <p:nvPr/>
        </p:nvSpPr>
        <p:spPr>
          <a:xfrm rot="20298525">
            <a:off x="7973739" y="2418347"/>
            <a:ext cx="1083566" cy="369332"/>
          </a:xfrm>
          <a:prstGeom prst="rect">
            <a:avLst/>
          </a:prstGeom>
          <a:noFill/>
        </p:spPr>
        <p:txBody>
          <a:bodyPr wrap="none" rtlCol="0">
            <a:spAutoFit/>
          </a:bodyPr>
          <a:lstStyle/>
          <a:p>
            <a:r>
              <a:rPr lang="en-US" dirty="0">
                <a:solidFill>
                  <a:schemeClr val="accent1">
                    <a:lumMod val="60000"/>
                    <a:lumOff val="40000"/>
                  </a:schemeClr>
                </a:solidFill>
              </a:rPr>
              <a:t>Eternality</a:t>
            </a:r>
          </a:p>
        </p:txBody>
      </p:sp>
      <p:sp>
        <p:nvSpPr>
          <p:cNvPr id="7" name="TextBox 6">
            <a:extLst>
              <a:ext uri="{FF2B5EF4-FFF2-40B4-BE49-F238E27FC236}">
                <a16:creationId xmlns:a16="http://schemas.microsoft.com/office/drawing/2014/main" id="{5FB4E0AD-18CB-D485-8C1F-BA9061DCB4DE}"/>
              </a:ext>
            </a:extLst>
          </p:cNvPr>
          <p:cNvSpPr txBox="1"/>
          <p:nvPr/>
        </p:nvSpPr>
        <p:spPr>
          <a:xfrm>
            <a:off x="6894095" y="1776266"/>
            <a:ext cx="1497718" cy="369332"/>
          </a:xfrm>
          <a:prstGeom prst="rect">
            <a:avLst/>
          </a:prstGeom>
          <a:noFill/>
        </p:spPr>
        <p:txBody>
          <a:bodyPr wrap="none" rtlCol="0">
            <a:spAutoFit/>
          </a:bodyPr>
          <a:lstStyle/>
          <a:p>
            <a:r>
              <a:rPr lang="en-US" dirty="0">
                <a:solidFill>
                  <a:srgbClr val="00B050"/>
                </a:solidFill>
              </a:rPr>
              <a:t>Pure Actuality</a:t>
            </a:r>
          </a:p>
        </p:txBody>
      </p:sp>
      <p:sp>
        <p:nvSpPr>
          <p:cNvPr id="8" name="TextBox 7">
            <a:extLst>
              <a:ext uri="{FF2B5EF4-FFF2-40B4-BE49-F238E27FC236}">
                <a16:creationId xmlns:a16="http://schemas.microsoft.com/office/drawing/2014/main" id="{A5105CF9-8BC4-3DB8-7B25-2EF2E3D2CA34}"/>
              </a:ext>
            </a:extLst>
          </p:cNvPr>
          <p:cNvSpPr txBox="1"/>
          <p:nvPr/>
        </p:nvSpPr>
        <p:spPr>
          <a:xfrm>
            <a:off x="7931878" y="2981659"/>
            <a:ext cx="1725537" cy="646331"/>
          </a:xfrm>
          <a:prstGeom prst="rect">
            <a:avLst/>
          </a:prstGeom>
          <a:noFill/>
        </p:spPr>
        <p:txBody>
          <a:bodyPr wrap="none" rtlCol="0">
            <a:spAutoFit/>
          </a:bodyPr>
          <a:lstStyle/>
          <a:p>
            <a:r>
              <a:rPr lang="en-US" b="1" dirty="0">
                <a:solidFill>
                  <a:srgbClr val="FFFF00"/>
                </a:solidFill>
              </a:rPr>
              <a:t>Goodness/Love,</a:t>
            </a:r>
          </a:p>
          <a:p>
            <a:r>
              <a:rPr lang="en-US" b="1" dirty="0">
                <a:solidFill>
                  <a:srgbClr val="FFFF00"/>
                </a:solidFill>
              </a:rPr>
              <a:t>Truth</a:t>
            </a:r>
          </a:p>
        </p:txBody>
      </p:sp>
      <p:sp>
        <p:nvSpPr>
          <p:cNvPr id="9" name="TextBox 8">
            <a:extLst>
              <a:ext uri="{FF2B5EF4-FFF2-40B4-BE49-F238E27FC236}">
                <a16:creationId xmlns:a16="http://schemas.microsoft.com/office/drawing/2014/main" id="{D369C64B-B6EA-B68B-8F18-3D6510F49F60}"/>
              </a:ext>
            </a:extLst>
          </p:cNvPr>
          <p:cNvSpPr txBox="1"/>
          <p:nvPr/>
        </p:nvSpPr>
        <p:spPr>
          <a:xfrm>
            <a:off x="7943849" y="3927361"/>
            <a:ext cx="1401346" cy="369332"/>
          </a:xfrm>
          <a:prstGeom prst="rect">
            <a:avLst/>
          </a:prstGeom>
          <a:noFill/>
        </p:spPr>
        <p:txBody>
          <a:bodyPr wrap="none" rtlCol="0">
            <a:spAutoFit/>
          </a:bodyPr>
          <a:lstStyle/>
          <a:p>
            <a:r>
              <a:rPr lang="en-US" b="1" dirty="0">
                <a:solidFill>
                  <a:schemeClr val="accent1">
                    <a:lumMod val="60000"/>
                    <a:lumOff val="40000"/>
                  </a:schemeClr>
                </a:solidFill>
              </a:rPr>
              <a:t>Omniscience</a:t>
            </a:r>
          </a:p>
        </p:txBody>
      </p:sp>
      <p:sp>
        <p:nvSpPr>
          <p:cNvPr id="10" name="TextBox 9">
            <a:extLst>
              <a:ext uri="{FF2B5EF4-FFF2-40B4-BE49-F238E27FC236}">
                <a16:creationId xmlns:a16="http://schemas.microsoft.com/office/drawing/2014/main" id="{C14747CC-14C2-0E98-6940-D4A11A0DF313}"/>
              </a:ext>
            </a:extLst>
          </p:cNvPr>
          <p:cNvSpPr txBox="1"/>
          <p:nvPr/>
        </p:nvSpPr>
        <p:spPr>
          <a:xfrm>
            <a:off x="7943848" y="4176950"/>
            <a:ext cx="2975751" cy="369332"/>
          </a:xfrm>
          <a:prstGeom prst="rect">
            <a:avLst/>
          </a:prstGeom>
          <a:noFill/>
        </p:spPr>
        <p:txBody>
          <a:bodyPr wrap="none" rtlCol="0">
            <a:spAutoFit/>
          </a:bodyPr>
          <a:lstStyle/>
          <a:p>
            <a:r>
              <a:rPr lang="en-US" dirty="0">
                <a:solidFill>
                  <a:srgbClr val="7030A0"/>
                </a:solidFill>
              </a:rPr>
              <a:t>Perfection/Personal/Beautiful</a:t>
            </a:r>
          </a:p>
        </p:txBody>
      </p:sp>
      <p:sp>
        <p:nvSpPr>
          <p:cNvPr id="11" name="TextBox 10">
            <a:extLst>
              <a:ext uri="{FF2B5EF4-FFF2-40B4-BE49-F238E27FC236}">
                <a16:creationId xmlns:a16="http://schemas.microsoft.com/office/drawing/2014/main" id="{05811428-05DB-5E6C-5353-7F506B1CDC40}"/>
              </a:ext>
            </a:extLst>
          </p:cNvPr>
          <p:cNvSpPr txBox="1"/>
          <p:nvPr/>
        </p:nvSpPr>
        <p:spPr>
          <a:xfrm>
            <a:off x="5462163" y="5276445"/>
            <a:ext cx="3625031" cy="369332"/>
          </a:xfrm>
          <a:prstGeom prst="rect">
            <a:avLst/>
          </a:prstGeom>
          <a:noFill/>
        </p:spPr>
        <p:txBody>
          <a:bodyPr wrap="none" rtlCol="0">
            <a:spAutoFit/>
          </a:bodyPr>
          <a:lstStyle/>
          <a:p>
            <a:r>
              <a:rPr lang="en-US" b="1" dirty="0"/>
              <a:t>Unity (One in Being/Divine Essence)</a:t>
            </a:r>
          </a:p>
        </p:txBody>
      </p:sp>
      <p:sp>
        <p:nvSpPr>
          <p:cNvPr id="13" name="TextBox 12">
            <a:extLst>
              <a:ext uri="{FF2B5EF4-FFF2-40B4-BE49-F238E27FC236}">
                <a16:creationId xmlns:a16="http://schemas.microsoft.com/office/drawing/2014/main" id="{62B0A204-AD8E-27A3-5173-CFC170FE318E}"/>
              </a:ext>
            </a:extLst>
          </p:cNvPr>
          <p:cNvSpPr txBox="1"/>
          <p:nvPr/>
        </p:nvSpPr>
        <p:spPr>
          <a:xfrm>
            <a:off x="3963809" y="6155378"/>
            <a:ext cx="2412158" cy="369332"/>
          </a:xfrm>
          <a:prstGeom prst="rect">
            <a:avLst/>
          </a:prstGeom>
          <a:noFill/>
        </p:spPr>
        <p:txBody>
          <a:bodyPr wrap="square">
            <a:spAutoFit/>
          </a:bodyPr>
          <a:lstStyle/>
          <a:p>
            <a:r>
              <a:rPr lang="en-US" b="1" dirty="0">
                <a:solidFill>
                  <a:srgbClr val="FFFF00"/>
                </a:solidFill>
              </a:rPr>
              <a:t>Moral Holiness</a:t>
            </a:r>
          </a:p>
        </p:txBody>
      </p:sp>
      <p:sp>
        <p:nvSpPr>
          <p:cNvPr id="14" name="TextBox 13">
            <a:extLst>
              <a:ext uri="{FF2B5EF4-FFF2-40B4-BE49-F238E27FC236}">
                <a16:creationId xmlns:a16="http://schemas.microsoft.com/office/drawing/2014/main" id="{7CC75556-4094-7957-317A-EBFE916C4042}"/>
              </a:ext>
            </a:extLst>
          </p:cNvPr>
          <p:cNvSpPr txBox="1"/>
          <p:nvPr/>
        </p:nvSpPr>
        <p:spPr>
          <a:xfrm>
            <a:off x="3236495" y="5693713"/>
            <a:ext cx="1454629" cy="646331"/>
          </a:xfrm>
          <a:prstGeom prst="rect">
            <a:avLst/>
          </a:prstGeom>
          <a:noFill/>
        </p:spPr>
        <p:txBody>
          <a:bodyPr wrap="none" rtlCol="0">
            <a:spAutoFit/>
          </a:bodyPr>
          <a:lstStyle/>
          <a:p>
            <a:r>
              <a:rPr lang="en-US" b="1" dirty="0">
                <a:solidFill>
                  <a:srgbClr val="FF0000"/>
                </a:solidFill>
              </a:rPr>
              <a:t>Metaphysical</a:t>
            </a:r>
          </a:p>
          <a:p>
            <a:r>
              <a:rPr lang="en-US" b="1" dirty="0">
                <a:solidFill>
                  <a:srgbClr val="FF0000"/>
                </a:solidFill>
              </a:rPr>
              <a:t>Holiness</a:t>
            </a:r>
          </a:p>
        </p:txBody>
      </p:sp>
      <p:sp>
        <p:nvSpPr>
          <p:cNvPr id="19" name="TextBox 18">
            <a:extLst>
              <a:ext uri="{FF2B5EF4-FFF2-40B4-BE49-F238E27FC236}">
                <a16:creationId xmlns:a16="http://schemas.microsoft.com/office/drawing/2014/main" id="{C9DCBBCD-5E30-B93E-41B9-FD705A3A85EB}"/>
              </a:ext>
            </a:extLst>
          </p:cNvPr>
          <p:cNvSpPr txBox="1"/>
          <p:nvPr/>
        </p:nvSpPr>
        <p:spPr>
          <a:xfrm>
            <a:off x="5477361" y="6016878"/>
            <a:ext cx="1416734" cy="369332"/>
          </a:xfrm>
          <a:prstGeom prst="rect">
            <a:avLst/>
          </a:prstGeom>
          <a:noFill/>
        </p:spPr>
        <p:txBody>
          <a:bodyPr wrap="none" rtlCol="0">
            <a:spAutoFit/>
          </a:bodyPr>
          <a:lstStyle/>
          <a:p>
            <a:r>
              <a:rPr lang="en-US" b="1" dirty="0">
                <a:solidFill>
                  <a:srgbClr val="FFC000"/>
                </a:solidFill>
              </a:rPr>
              <a:t>Immutability</a:t>
            </a:r>
          </a:p>
        </p:txBody>
      </p:sp>
      <p:sp>
        <p:nvSpPr>
          <p:cNvPr id="20" name="TextBox 19">
            <a:extLst>
              <a:ext uri="{FF2B5EF4-FFF2-40B4-BE49-F238E27FC236}">
                <a16:creationId xmlns:a16="http://schemas.microsoft.com/office/drawing/2014/main" id="{E820FDBF-234F-3A34-8915-F0722A6E5AB5}"/>
              </a:ext>
            </a:extLst>
          </p:cNvPr>
          <p:cNvSpPr txBox="1"/>
          <p:nvPr/>
        </p:nvSpPr>
        <p:spPr>
          <a:xfrm rot="19903366">
            <a:off x="633922" y="3261621"/>
            <a:ext cx="2398092" cy="369332"/>
          </a:xfrm>
          <a:prstGeom prst="rect">
            <a:avLst/>
          </a:prstGeom>
          <a:noFill/>
        </p:spPr>
        <p:txBody>
          <a:bodyPr wrap="none" rtlCol="0">
            <a:spAutoFit/>
          </a:bodyPr>
          <a:lstStyle/>
          <a:p>
            <a:r>
              <a:rPr lang="en-US" i="1" dirty="0"/>
              <a:t>Why is that the case???</a:t>
            </a:r>
          </a:p>
        </p:txBody>
      </p:sp>
    </p:spTree>
    <p:extLst>
      <p:ext uri="{BB962C8B-B14F-4D97-AF65-F5344CB8AC3E}">
        <p14:creationId xmlns:p14="http://schemas.microsoft.com/office/powerpoint/2010/main" val="360758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37EE-5173-7553-C4C8-C319EFE39DC5}"/>
              </a:ext>
            </a:extLst>
          </p:cNvPr>
          <p:cNvSpPr>
            <a:spLocks noGrp="1"/>
          </p:cNvSpPr>
          <p:nvPr>
            <p:ph type="title"/>
          </p:nvPr>
        </p:nvSpPr>
        <p:spPr>
          <a:xfrm rot="543743">
            <a:off x="838200" y="2256555"/>
            <a:ext cx="10515600" cy="1325563"/>
          </a:xfrm>
        </p:spPr>
        <p:txBody>
          <a:bodyPr/>
          <a:lstStyle/>
          <a:p>
            <a:r>
              <a:rPr lang="en-US" i="1" dirty="0"/>
              <a:t>We will walk through some basic questions and syllogisms to see why this is the case!</a:t>
            </a:r>
          </a:p>
        </p:txBody>
      </p:sp>
    </p:spTree>
    <p:extLst>
      <p:ext uri="{BB962C8B-B14F-4D97-AF65-F5344CB8AC3E}">
        <p14:creationId xmlns:p14="http://schemas.microsoft.com/office/powerpoint/2010/main" val="9712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1147-946D-FBBA-4AC1-533FBC062431}"/>
              </a:ext>
            </a:extLst>
          </p:cNvPr>
          <p:cNvSpPr>
            <a:spLocks noGrp="1"/>
          </p:cNvSpPr>
          <p:nvPr>
            <p:ph type="title"/>
          </p:nvPr>
        </p:nvSpPr>
        <p:spPr>
          <a:xfrm>
            <a:off x="93945" y="100209"/>
            <a:ext cx="11563146" cy="1815948"/>
          </a:xfrm>
        </p:spPr>
        <p:txBody>
          <a:bodyPr>
            <a:noAutofit/>
          </a:bodyPr>
          <a:lstStyle/>
          <a:p>
            <a:pPr algn="ctr"/>
            <a:r>
              <a:rPr lang="en-US" sz="3400" dirty="0"/>
              <a:t>1. If God is Perfect (both Christians and Muslim Philosophers/Apologists mean to say that God is the Ultimate standard/source of Perfection for each attribute), then what do we learn about love?</a:t>
            </a:r>
          </a:p>
        </p:txBody>
      </p:sp>
      <p:sp>
        <p:nvSpPr>
          <p:cNvPr id="4" name="TextBox 3">
            <a:extLst>
              <a:ext uri="{FF2B5EF4-FFF2-40B4-BE49-F238E27FC236}">
                <a16:creationId xmlns:a16="http://schemas.microsoft.com/office/drawing/2014/main" id="{AA36FEAE-870A-E8AD-DDFD-6D068285A3BA}"/>
              </a:ext>
            </a:extLst>
          </p:cNvPr>
          <p:cNvSpPr txBox="1"/>
          <p:nvPr/>
        </p:nvSpPr>
        <p:spPr>
          <a:xfrm>
            <a:off x="0" y="1887475"/>
            <a:ext cx="11276549" cy="5016758"/>
          </a:xfrm>
          <a:prstGeom prst="rect">
            <a:avLst/>
          </a:prstGeom>
          <a:noFill/>
        </p:spPr>
        <p:txBody>
          <a:bodyPr wrap="none" rtlCol="0">
            <a:spAutoFit/>
          </a:bodyPr>
          <a:lstStyle/>
          <a:p>
            <a:r>
              <a:rPr lang="en-US" sz="1600" dirty="0"/>
              <a:t>P1: God is Morally + Metaphysically Perfect. </a:t>
            </a:r>
          </a:p>
          <a:p>
            <a:r>
              <a:rPr lang="en-US" sz="1600" dirty="0"/>
              <a:t>P2: Thus, He exemplifies the Objective Standard of the Perfection of Moral Goods in His Nature</a:t>
            </a:r>
          </a:p>
          <a:p>
            <a:r>
              <a:rPr lang="en-US" sz="1600" dirty="0"/>
              <a:t>(which Christians and Muslims affirm, given arguments from Objective Morality).</a:t>
            </a:r>
          </a:p>
          <a:p>
            <a:r>
              <a:rPr lang="en-US" sz="1600" dirty="0"/>
              <a:t>P3: God is Immutable/Eternal (unchanging).</a:t>
            </a:r>
          </a:p>
          <a:p>
            <a:r>
              <a:rPr lang="en-US" sz="1600" dirty="0"/>
              <a:t>P4: Thus, whatever He is </a:t>
            </a:r>
            <a:r>
              <a:rPr lang="en-US" sz="1600" i="1" dirty="0"/>
              <a:t>essentially </a:t>
            </a:r>
            <a:r>
              <a:rPr lang="en-US" sz="1600" dirty="0"/>
              <a:t>(at the level of His Essence), He is eternally and immutably.</a:t>
            </a:r>
          </a:p>
          <a:p>
            <a:r>
              <a:rPr lang="en-US" sz="1600" dirty="0"/>
              <a:t>P5: Therefore, whatever moral Perfections God exemplifies, He does so eternally and immutably.</a:t>
            </a:r>
          </a:p>
          <a:p>
            <a:r>
              <a:rPr lang="en-US" sz="1600" dirty="0"/>
              <a:t>P6: Love is an objective moral good.</a:t>
            </a:r>
          </a:p>
          <a:p>
            <a:r>
              <a:rPr lang="en-US" sz="1600" dirty="0"/>
              <a:t>P7: Therefore, God exemplifies the Perfect Standard of Love eternally and unchangeably.</a:t>
            </a:r>
          </a:p>
          <a:p>
            <a:r>
              <a:rPr lang="en-US" sz="1600" dirty="0"/>
              <a:t>P8: Love is “willing the good of another person,” or “willing unity with the perfection/good of another.”</a:t>
            </a:r>
          </a:p>
          <a:p>
            <a:r>
              <a:rPr lang="en-US" sz="1600" dirty="0"/>
              <a:t>P9: Therefore, God is eternally (and unchangeably) exemplifying the Perfection of Love. God is eternally </a:t>
            </a:r>
          </a:p>
          <a:p>
            <a:r>
              <a:rPr lang="en-US" sz="1600" dirty="0"/>
              <a:t>(and unchangeably) “willing the good of </a:t>
            </a:r>
            <a:r>
              <a:rPr lang="en-US" sz="1600" b="1" dirty="0"/>
              <a:t>another person</a:t>
            </a:r>
            <a:r>
              <a:rPr lang="en-US" sz="1600" dirty="0"/>
              <a:t>/ willing unity with the </a:t>
            </a:r>
            <a:r>
              <a:rPr lang="en-US" sz="1600" b="1" dirty="0"/>
              <a:t>good of another</a:t>
            </a:r>
            <a:r>
              <a:rPr lang="en-US" sz="1600" dirty="0"/>
              <a:t>.”</a:t>
            </a:r>
          </a:p>
          <a:p>
            <a:r>
              <a:rPr lang="en-US" sz="1600" dirty="0"/>
              <a:t>P10: If God is eternally only one Person, then we must assume either…</a:t>
            </a:r>
          </a:p>
          <a:p>
            <a:r>
              <a:rPr lang="en-US" sz="1600" dirty="0"/>
              <a:t>	P10a: that PERFECT love is exemplified when one person wills </a:t>
            </a:r>
            <a:r>
              <a:rPr lang="en-US" sz="1600" i="1" dirty="0"/>
              <a:t>their own good without regard for another</a:t>
            </a:r>
          </a:p>
          <a:p>
            <a:r>
              <a:rPr lang="en-US" sz="1600" dirty="0"/>
              <a:t>	P10b: that PERFECT love </a:t>
            </a:r>
            <a:r>
              <a:rPr lang="en-US" sz="1600" i="1" dirty="0"/>
              <a:t>is</a:t>
            </a:r>
            <a:r>
              <a:rPr lang="en-US" sz="1600" dirty="0"/>
              <a:t> exemplified by “willing the good of, or unity with the good of</a:t>
            </a:r>
            <a:r>
              <a:rPr lang="en-US" sz="1600" i="1" dirty="0"/>
              <a:t>, another person</a:t>
            </a:r>
            <a:r>
              <a:rPr lang="en-US" sz="1600" dirty="0"/>
              <a:t>.” </a:t>
            </a:r>
          </a:p>
          <a:p>
            <a:r>
              <a:rPr lang="en-US" sz="1600" dirty="0"/>
              <a:t>	However, love is then </a:t>
            </a:r>
            <a:r>
              <a:rPr lang="en-US" sz="1600" b="1" dirty="0"/>
              <a:t>not</a:t>
            </a:r>
            <a:r>
              <a:rPr lang="en-US" sz="1600" dirty="0"/>
              <a:t> fundamental to God’s attributes, which means He is mutable (Love </a:t>
            </a:r>
            <a:r>
              <a:rPr lang="en-US" sz="1600" i="1" dirty="0"/>
              <a:t>became </a:t>
            </a:r>
            <a:r>
              <a:rPr lang="en-US" sz="1600" dirty="0"/>
              <a:t>a</a:t>
            </a:r>
            <a:r>
              <a:rPr lang="en-US" sz="1600" i="1" dirty="0"/>
              <a:t> </a:t>
            </a:r>
          </a:p>
          <a:p>
            <a:r>
              <a:rPr lang="en-US" sz="1600" i="1" dirty="0"/>
              <a:t>	</a:t>
            </a:r>
            <a:r>
              <a:rPr lang="en-US" sz="1600" dirty="0"/>
              <a:t>fundamental attribute) and/or that He is imperfect (He lacks a Moral Perfection, or He lacks an object for His love).</a:t>
            </a:r>
          </a:p>
          <a:p>
            <a:r>
              <a:rPr lang="en-US" sz="1600" dirty="0"/>
              <a:t>P11: If P10a, then God’s love is purely selfish, and so our highest form of love should be purely selfish in order to replicate His love.</a:t>
            </a:r>
          </a:p>
          <a:p>
            <a:r>
              <a:rPr lang="en-US" sz="1600" dirty="0"/>
              <a:t>P12: However, the highest form of love is not purely selfish. Furthermore, such a love would prevent God from making anything at all.</a:t>
            </a:r>
          </a:p>
          <a:p>
            <a:r>
              <a:rPr lang="en-US" sz="1600" dirty="0"/>
              <a:t>P13: If P10b, then God is not metaphysically perfect (mutable, incomplete, both). If that is the case, then He is not God.</a:t>
            </a:r>
          </a:p>
          <a:p>
            <a:r>
              <a:rPr lang="en-US" sz="1600" dirty="0"/>
              <a:t>C: Therefore, if God is Morally + Metaphysically perfect (such that His attribute is love), then He must be eternally more than 1 Person.</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9791AFB-569B-DC48-876A-43A78A6C7A63}"/>
                  </a:ext>
                </a:extLst>
              </p14:cNvPr>
              <p14:cNvContentPartPr/>
              <p14:nvPr/>
            </p14:nvContentPartPr>
            <p14:xfrm>
              <a:off x="95400" y="3528720"/>
              <a:ext cx="2993760" cy="28440"/>
            </p14:xfrm>
          </p:contentPart>
        </mc:Choice>
        <mc:Fallback>
          <p:pic>
            <p:nvPicPr>
              <p:cNvPr id="5" name="Ink 4">
                <a:extLst>
                  <a:ext uri="{FF2B5EF4-FFF2-40B4-BE49-F238E27FC236}">
                    <a16:creationId xmlns:a16="http://schemas.microsoft.com/office/drawing/2014/main" id="{79791AFB-569B-DC48-876A-43A78A6C7A63}"/>
                  </a:ext>
                </a:extLst>
              </p:cNvPr>
              <p:cNvPicPr/>
              <p:nvPr/>
            </p:nvPicPr>
            <p:blipFill>
              <a:blip r:embed="rId3"/>
              <a:stretch>
                <a:fillRect/>
              </a:stretch>
            </p:blipFill>
            <p:spPr>
              <a:xfrm>
                <a:off x="79560" y="3465360"/>
                <a:ext cx="3025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5B291A28-8B9C-07D3-3D4F-045312FE7712}"/>
                  </a:ext>
                </a:extLst>
              </p14:cNvPr>
              <p14:cNvContentPartPr/>
              <p14:nvPr/>
            </p14:nvContentPartPr>
            <p14:xfrm>
              <a:off x="931320" y="2812320"/>
              <a:ext cx="2625840" cy="9720"/>
            </p14:xfrm>
          </p:contentPart>
        </mc:Choice>
        <mc:Fallback>
          <p:pic>
            <p:nvPicPr>
              <p:cNvPr id="8" name="Ink 7">
                <a:extLst>
                  <a:ext uri="{FF2B5EF4-FFF2-40B4-BE49-F238E27FC236}">
                    <a16:creationId xmlns:a16="http://schemas.microsoft.com/office/drawing/2014/main" id="{5B291A28-8B9C-07D3-3D4F-045312FE7712}"/>
                  </a:ext>
                </a:extLst>
              </p:cNvPr>
              <p:cNvPicPr/>
              <p:nvPr/>
            </p:nvPicPr>
            <p:blipFill>
              <a:blip r:embed="rId5"/>
              <a:stretch>
                <a:fillRect/>
              </a:stretch>
            </p:blipFill>
            <p:spPr>
              <a:xfrm>
                <a:off x="915480" y="2748960"/>
                <a:ext cx="2657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7DD8B262-34C3-2E57-FA79-C71FF4D7F51F}"/>
                  </a:ext>
                </a:extLst>
              </p14:cNvPr>
              <p14:cNvContentPartPr/>
              <p14:nvPr/>
            </p14:nvContentPartPr>
            <p14:xfrm>
              <a:off x="2152800" y="2996640"/>
              <a:ext cx="2916720" cy="84240"/>
            </p14:xfrm>
          </p:contentPart>
        </mc:Choice>
        <mc:Fallback>
          <p:pic>
            <p:nvPicPr>
              <p:cNvPr id="9" name="Ink 8">
                <a:extLst>
                  <a:ext uri="{FF2B5EF4-FFF2-40B4-BE49-F238E27FC236}">
                    <a16:creationId xmlns:a16="http://schemas.microsoft.com/office/drawing/2014/main" id="{7DD8B262-34C3-2E57-FA79-C71FF4D7F51F}"/>
                  </a:ext>
                </a:extLst>
              </p:cNvPr>
              <p:cNvPicPr/>
              <p:nvPr/>
            </p:nvPicPr>
            <p:blipFill>
              <a:blip r:embed="rId7"/>
              <a:stretch>
                <a:fillRect/>
              </a:stretch>
            </p:blipFill>
            <p:spPr>
              <a:xfrm>
                <a:off x="2136960" y="2933280"/>
                <a:ext cx="2948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339C32B-DEF0-B450-3EF1-E8D18CC80F55}"/>
                  </a:ext>
                </a:extLst>
              </p14:cNvPr>
              <p14:cNvContentPartPr/>
              <p14:nvPr/>
            </p14:nvContentPartPr>
            <p14:xfrm>
              <a:off x="5853240" y="3003840"/>
              <a:ext cx="2033640" cy="78120"/>
            </p14:xfrm>
          </p:contentPart>
        </mc:Choice>
        <mc:Fallback>
          <p:pic>
            <p:nvPicPr>
              <p:cNvPr id="10" name="Ink 9">
                <a:extLst>
                  <a:ext uri="{FF2B5EF4-FFF2-40B4-BE49-F238E27FC236}">
                    <a16:creationId xmlns:a16="http://schemas.microsoft.com/office/drawing/2014/main" id="{A339C32B-DEF0-B450-3EF1-E8D18CC80F55}"/>
                  </a:ext>
                </a:extLst>
              </p:cNvPr>
              <p:cNvPicPr/>
              <p:nvPr/>
            </p:nvPicPr>
            <p:blipFill>
              <a:blip r:embed="rId9"/>
              <a:stretch>
                <a:fillRect/>
              </a:stretch>
            </p:blipFill>
            <p:spPr>
              <a:xfrm>
                <a:off x="5837400" y="2940480"/>
                <a:ext cx="2064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F84DF38C-BADB-1211-0766-A81BA4B3B007}"/>
                  </a:ext>
                </a:extLst>
              </p14:cNvPr>
              <p14:cNvContentPartPr/>
              <p14:nvPr/>
            </p14:nvContentPartPr>
            <p14:xfrm>
              <a:off x="2124720" y="3191760"/>
              <a:ext cx="2831040" cy="84240"/>
            </p14:xfrm>
          </p:contentPart>
        </mc:Choice>
        <mc:Fallback>
          <p:pic>
            <p:nvPicPr>
              <p:cNvPr id="11" name="Ink 10">
                <a:extLst>
                  <a:ext uri="{FF2B5EF4-FFF2-40B4-BE49-F238E27FC236}">
                    <a16:creationId xmlns:a16="http://schemas.microsoft.com/office/drawing/2014/main" id="{F84DF38C-BADB-1211-0766-A81BA4B3B007}"/>
                  </a:ext>
                </a:extLst>
              </p:cNvPr>
              <p:cNvPicPr/>
              <p:nvPr/>
            </p:nvPicPr>
            <p:blipFill>
              <a:blip r:embed="rId11"/>
              <a:stretch>
                <a:fillRect/>
              </a:stretch>
            </p:blipFill>
            <p:spPr>
              <a:xfrm>
                <a:off x="2108880" y="3128400"/>
                <a:ext cx="2862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AD99AA4-C352-4ED8-F530-C74957E125A2}"/>
                  </a:ext>
                </a:extLst>
              </p14:cNvPr>
              <p14:cNvContentPartPr/>
              <p14:nvPr/>
            </p14:nvContentPartPr>
            <p14:xfrm>
              <a:off x="5978880" y="3311280"/>
              <a:ext cx="2107080" cy="2880"/>
            </p14:xfrm>
          </p:contentPart>
        </mc:Choice>
        <mc:Fallback>
          <p:pic>
            <p:nvPicPr>
              <p:cNvPr id="12" name="Ink 11">
                <a:extLst>
                  <a:ext uri="{FF2B5EF4-FFF2-40B4-BE49-F238E27FC236}">
                    <a16:creationId xmlns:a16="http://schemas.microsoft.com/office/drawing/2014/main" id="{2AD99AA4-C352-4ED8-F530-C74957E125A2}"/>
                  </a:ext>
                </a:extLst>
              </p:cNvPr>
              <p:cNvPicPr/>
              <p:nvPr/>
            </p:nvPicPr>
            <p:blipFill>
              <a:blip r:embed="rId13"/>
              <a:stretch>
                <a:fillRect/>
              </a:stretch>
            </p:blipFill>
            <p:spPr>
              <a:xfrm>
                <a:off x="5963040" y="3247920"/>
                <a:ext cx="2138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706CB79-3CED-B16E-CDB0-9730970729A1}"/>
                  </a:ext>
                </a:extLst>
              </p14:cNvPr>
              <p14:cNvContentPartPr/>
              <p14:nvPr/>
            </p14:nvContentPartPr>
            <p14:xfrm>
              <a:off x="3000240" y="3765600"/>
              <a:ext cx="2173320" cy="37800"/>
            </p14:xfrm>
          </p:contentPart>
        </mc:Choice>
        <mc:Fallback>
          <p:pic>
            <p:nvPicPr>
              <p:cNvPr id="13" name="Ink 12">
                <a:extLst>
                  <a:ext uri="{FF2B5EF4-FFF2-40B4-BE49-F238E27FC236}">
                    <a16:creationId xmlns:a16="http://schemas.microsoft.com/office/drawing/2014/main" id="{F706CB79-3CED-B16E-CDB0-9730970729A1}"/>
                  </a:ext>
                </a:extLst>
              </p:cNvPr>
              <p:cNvPicPr/>
              <p:nvPr/>
            </p:nvPicPr>
            <p:blipFill>
              <a:blip r:embed="rId15"/>
              <a:stretch>
                <a:fillRect/>
              </a:stretch>
            </p:blipFill>
            <p:spPr>
              <a:xfrm>
                <a:off x="2984400" y="3702240"/>
                <a:ext cx="2204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DDF64BF-C8A8-70BB-BBF9-9F0974E596B0}"/>
                  </a:ext>
                </a:extLst>
              </p14:cNvPr>
              <p14:cNvContentPartPr/>
              <p14:nvPr/>
            </p14:nvContentPartPr>
            <p14:xfrm>
              <a:off x="5059440" y="3759120"/>
              <a:ext cx="2205720" cy="31320"/>
            </p14:xfrm>
          </p:contentPart>
        </mc:Choice>
        <mc:Fallback>
          <p:pic>
            <p:nvPicPr>
              <p:cNvPr id="14" name="Ink 13">
                <a:extLst>
                  <a:ext uri="{FF2B5EF4-FFF2-40B4-BE49-F238E27FC236}">
                    <a16:creationId xmlns:a16="http://schemas.microsoft.com/office/drawing/2014/main" id="{5DDF64BF-C8A8-70BB-BBF9-9F0974E596B0}"/>
                  </a:ext>
                </a:extLst>
              </p:cNvPr>
              <p:cNvPicPr/>
              <p:nvPr/>
            </p:nvPicPr>
            <p:blipFill>
              <a:blip r:embed="rId17"/>
              <a:stretch>
                <a:fillRect/>
              </a:stretch>
            </p:blipFill>
            <p:spPr>
              <a:xfrm>
                <a:off x="5043600" y="3695760"/>
                <a:ext cx="2237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C17DADA4-763B-32C3-E8D6-B83B83B942ED}"/>
                  </a:ext>
                </a:extLst>
              </p14:cNvPr>
              <p14:cNvContentPartPr/>
              <p14:nvPr/>
            </p14:nvContentPartPr>
            <p14:xfrm>
              <a:off x="1036440" y="3980880"/>
              <a:ext cx="3022560" cy="62640"/>
            </p14:xfrm>
          </p:contentPart>
        </mc:Choice>
        <mc:Fallback>
          <p:pic>
            <p:nvPicPr>
              <p:cNvPr id="15" name="Ink 14">
                <a:extLst>
                  <a:ext uri="{FF2B5EF4-FFF2-40B4-BE49-F238E27FC236}">
                    <a16:creationId xmlns:a16="http://schemas.microsoft.com/office/drawing/2014/main" id="{C17DADA4-763B-32C3-E8D6-B83B83B942ED}"/>
                  </a:ext>
                </a:extLst>
              </p:cNvPr>
              <p:cNvPicPr/>
              <p:nvPr/>
            </p:nvPicPr>
            <p:blipFill>
              <a:blip r:embed="rId19"/>
              <a:stretch>
                <a:fillRect/>
              </a:stretch>
            </p:blipFill>
            <p:spPr>
              <a:xfrm>
                <a:off x="1020600" y="3917520"/>
                <a:ext cx="3053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9C98D655-BACA-B072-CBEE-BBE7283AE19B}"/>
                  </a:ext>
                </a:extLst>
              </p14:cNvPr>
              <p14:cNvContentPartPr/>
              <p14:nvPr/>
            </p14:nvContentPartPr>
            <p14:xfrm>
              <a:off x="1269000" y="4247640"/>
              <a:ext cx="4088160" cy="99360"/>
            </p14:xfrm>
          </p:contentPart>
        </mc:Choice>
        <mc:Fallback>
          <p:pic>
            <p:nvPicPr>
              <p:cNvPr id="16" name="Ink 15">
                <a:extLst>
                  <a:ext uri="{FF2B5EF4-FFF2-40B4-BE49-F238E27FC236}">
                    <a16:creationId xmlns:a16="http://schemas.microsoft.com/office/drawing/2014/main" id="{9C98D655-BACA-B072-CBEE-BBE7283AE19B}"/>
                  </a:ext>
                </a:extLst>
              </p:cNvPr>
              <p:cNvPicPr/>
              <p:nvPr/>
            </p:nvPicPr>
            <p:blipFill>
              <a:blip r:embed="rId21"/>
              <a:stretch>
                <a:fillRect/>
              </a:stretch>
            </p:blipFill>
            <p:spPr>
              <a:xfrm>
                <a:off x="1253160" y="4184280"/>
                <a:ext cx="4119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D5635FD5-1B4B-CA98-3BD5-6ACEF677A08A}"/>
                  </a:ext>
                </a:extLst>
              </p14:cNvPr>
              <p14:cNvContentPartPr/>
              <p14:nvPr/>
            </p14:nvContentPartPr>
            <p14:xfrm>
              <a:off x="5162400" y="4297680"/>
              <a:ext cx="2150280" cy="5400"/>
            </p14:xfrm>
          </p:contentPart>
        </mc:Choice>
        <mc:Fallback>
          <p:pic>
            <p:nvPicPr>
              <p:cNvPr id="17" name="Ink 16">
                <a:extLst>
                  <a:ext uri="{FF2B5EF4-FFF2-40B4-BE49-F238E27FC236}">
                    <a16:creationId xmlns:a16="http://schemas.microsoft.com/office/drawing/2014/main" id="{D5635FD5-1B4B-CA98-3BD5-6ACEF677A08A}"/>
                  </a:ext>
                </a:extLst>
              </p:cNvPr>
              <p:cNvPicPr/>
              <p:nvPr/>
            </p:nvPicPr>
            <p:blipFill>
              <a:blip r:embed="rId23"/>
              <a:stretch>
                <a:fillRect/>
              </a:stretch>
            </p:blipFill>
            <p:spPr>
              <a:xfrm>
                <a:off x="5146560" y="4234320"/>
                <a:ext cx="2181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4AB3AEF4-0103-7253-6A7A-091B325E87F5}"/>
                  </a:ext>
                </a:extLst>
              </p14:cNvPr>
              <p14:cNvContentPartPr/>
              <p14:nvPr/>
            </p14:nvContentPartPr>
            <p14:xfrm>
              <a:off x="1861560" y="4511160"/>
              <a:ext cx="2841120" cy="16200"/>
            </p14:xfrm>
          </p:contentPart>
        </mc:Choice>
        <mc:Fallback>
          <p:pic>
            <p:nvPicPr>
              <p:cNvPr id="18" name="Ink 17">
                <a:extLst>
                  <a:ext uri="{FF2B5EF4-FFF2-40B4-BE49-F238E27FC236}">
                    <a16:creationId xmlns:a16="http://schemas.microsoft.com/office/drawing/2014/main" id="{4AB3AEF4-0103-7253-6A7A-091B325E87F5}"/>
                  </a:ext>
                </a:extLst>
              </p:cNvPr>
              <p:cNvPicPr/>
              <p:nvPr/>
            </p:nvPicPr>
            <p:blipFill>
              <a:blip r:embed="rId25"/>
              <a:stretch>
                <a:fillRect/>
              </a:stretch>
            </p:blipFill>
            <p:spPr>
              <a:xfrm>
                <a:off x="1845720" y="4447800"/>
                <a:ext cx="2872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007B15A9-A43C-35C2-2409-F754C8E572F2}"/>
                  </a:ext>
                </a:extLst>
              </p14:cNvPr>
              <p14:cNvContentPartPr/>
              <p14:nvPr/>
            </p14:nvContentPartPr>
            <p14:xfrm>
              <a:off x="4962240" y="4254840"/>
              <a:ext cx="2094120" cy="4320"/>
            </p14:xfrm>
          </p:contentPart>
        </mc:Choice>
        <mc:Fallback>
          <p:pic>
            <p:nvPicPr>
              <p:cNvPr id="19" name="Ink 18">
                <a:extLst>
                  <a:ext uri="{FF2B5EF4-FFF2-40B4-BE49-F238E27FC236}">
                    <a16:creationId xmlns:a16="http://schemas.microsoft.com/office/drawing/2014/main" id="{007B15A9-A43C-35C2-2409-F754C8E572F2}"/>
                  </a:ext>
                </a:extLst>
              </p:cNvPr>
              <p:cNvPicPr/>
              <p:nvPr/>
            </p:nvPicPr>
            <p:blipFill>
              <a:blip r:embed="rId27"/>
              <a:stretch>
                <a:fillRect/>
              </a:stretch>
            </p:blipFill>
            <p:spPr>
              <a:xfrm>
                <a:off x="4946400" y="4191480"/>
                <a:ext cx="2125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EFC2149C-C84D-F009-DE2A-8124836C370C}"/>
                  </a:ext>
                </a:extLst>
              </p14:cNvPr>
              <p14:cNvContentPartPr/>
              <p14:nvPr/>
            </p14:nvContentPartPr>
            <p14:xfrm>
              <a:off x="2005920" y="4739400"/>
              <a:ext cx="1503000" cy="55080"/>
            </p14:xfrm>
          </p:contentPart>
        </mc:Choice>
        <mc:Fallback>
          <p:pic>
            <p:nvPicPr>
              <p:cNvPr id="20" name="Ink 19">
                <a:extLst>
                  <a:ext uri="{FF2B5EF4-FFF2-40B4-BE49-F238E27FC236}">
                    <a16:creationId xmlns:a16="http://schemas.microsoft.com/office/drawing/2014/main" id="{EFC2149C-C84D-F009-DE2A-8124836C370C}"/>
                  </a:ext>
                </a:extLst>
              </p:cNvPr>
              <p:cNvPicPr/>
              <p:nvPr/>
            </p:nvPicPr>
            <p:blipFill>
              <a:blip r:embed="rId29"/>
              <a:stretch>
                <a:fillRect/>
              </a:stretch>
            </p:blipFill>
            <p:spPr>
              <a:xfrm>
                <a:off x="1990080" y="4676040"/>
                <a:ext cx="1534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1449B70-7715-4C64-FC8E-3B089C059369}"/>
                  </a:ext>
                </a:extLst>
              </p14:cNvPr>
              <p14:cNvContentPartPr/>
              <p14:nvPr/>
            </p14:nvContentPartPr>
            <p14:xfrm>
              <a:off x="1858320" y="4959360"/>
              <a:ext cx="4563000" cy="37800"/>
            </p14:xfrm>
          </p:contentPart>
        </mc:Choice>
        <mc:Fallback>
          <p:pic>
            <p:nvPicPr>
              <p:cNvPr id="21" name="Ink 20">
                <a:extLst>
                  <a:ext uri="{FF2B5EF4-FFF2-40B4-BE49-F238E27FC236}">
                    <a16:creationId xmlns:a16="http://schemas.microsoft.com/office/drawing/2014/main" id="{31449B70-7715-4C64-FC8E-3B089C059369}"/>
                  </a:ext>
                </a:extLst>
              </p:cNvPr>
              <p:cNvPicPr/>
              <p:nvPr/>
            </p:nvPicPr>
            <p:blipFill>
              <a:blip r:embed="rId31"/>
              <a:stretch>
                <a:fillRect/>
              </a:stretch>
            </p:blipFill>
            <p:spPr>
              <a:xfrm>
                <a:off x="1842480" y="4896000"/>
                <a:ext cx="4594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794FB149-ADD5-30FD-C6FB-E6B2FB708789}"/>
                  </a:ext>
                </a:extLst>
              </p14:cNvPr>
              <p14:cNvContentPartPr/>
              <p14:nvPr/>
            </p14:nvContentPartPr>
            <p14:xfrm>
              <a:off x="6303600" y="4974120"/>
              <a:ext cx="2851560" cy="26280"/>
            </p14:xfrm>
          </p:contentPart>
        </mc:Choice>
        <mc:Fallback>
          <p:pic>
            <p:nvPicPr>
              <p:cNvPr id="22" name="Ink 21">
                <a:extLst>
                  <a:ext uri="{FF2B5EF4-FFF2-40B4-BE49-F238E27FC236}">
                    <a16:creationId xmlns:a16="http://schemas.microsoft.com/office/drawing/2014/main" id="{794FB149-ADD5-30FD-C6FB-E6B2FB708789}"/>
                  </a:ext>
                </a:extLst>
              </p:cNvPr>
              <p:cNvPicPr/>
              <p:nvPr/>
            </p:nvPicPr>
            <p:blipFill>
              <a:blip r:embed="rId33"/>
              <a:stretch>
                <a:fillRect/>
              </a:stretch>
            </p:blipFill>
            <p:spPr>
              <a:xfrm>
                <a:off x="6287760" y="4910760"/>
                <a:ext cx="2882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D3EC54AC-D9AB-3E39-7FB4-9DEA942E0965}"/>
                  </a:ext>
                </a:extLst>
              </p14:cNvPr>
              <p14:cNvContentPartPr/>
              <p14:nvPr/>
            </p14:nvContentPartPr>
            <p14:xfrm>
              <a:off x="8919720" y="4997880"/>
              <a:ext cx="631800" cy="360"/>
            </p14:xfrm>
          </p:contentPart>
        </mc:Choice>
        <mc:Fallback>
          <p:pic>
            <p:nvPicPr>
              <p:cNvPr id="23" name="Ink 22">
                <a:extLst>
                  <a:ext uri="{FF2B5EF4-FFF2-40B4-BE49-F238E27FC236}">
                    <a16:creationId xmlns:a16="http://schemas.microsoft.com/office/drawing/2014/main" id="{D3EC54AC-D9AB-3E39-7FB4-9DEA942E0965}"/>
                  </a:ext>
                </a:extLst>
              </p:cNvPr>
              <p:cNvPicPr/>
              <p:nvPr/>
            </p:nvPicPr>
            <p:blipFill>
              <a:blip r:embed="rId35"/>
              <a:stretch>
                <a:fillRect/>
              </a:stretch>
            </p:blipFill>
            <p:spPr>
              <a:xfrm>
                <a:off x="8903880" y="4934520"/>
                <a:ext cx="663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11F6B0DD-FDBB-D425-A730-0800C546E4A4}"/>
                  </a:ext>
                </a:extLst>
              </p14:cNvPr>
              <p14:cNvContentPartPr/>
              <p14:nvPr/>
            </p14:nvContentPartPr>
            <p14:xfrm>
              <a:off x="8293320" y="5234760"/>
              <a:ext cx="1646640" cy="49320"/>
            </p14:xfrm>
          </p:contentPart>
        </mc:Choice>
        <mc:Fallback>
          <p:pic>
            <p:nvPicPr>
              <p:cNvPr id="25" name="Ink 24">
                <a:extLst>
                  <a:ext uri="{FF2B5EF4-FFF2-40B4-BE49-F238E27FC236}">
                    <a16:creationId xmlns:a16="http://schemas.microsoft.com/office/drawing/2014/main" id="{11F6B0DD-FDBB-D425-A730-0800C546E4A4}"/>
                  </a:ext>
                </a:extLst>
              </p:cNvPr>
              <p:cNvPicPr/>
              <p:nvPr/>
            </p:nvPicPr>
            <p:blipFill>
              <a:blip r:embed="rId37"/>
              <a:stretch>
                <a:fillRect/>
              </a:stretch>
            </p:blipFill>
            <p:spPr>
              <a:xfrm>
                <a:off x="8277480" y="5171400"/>
                <a:ext cx="1677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0D7012D0-117F-6872-0DBD-5F220F2AD474}"/>
                  </a:ext>
                </a:extLst>
              </p14:cNvPr>
              <p14:cNvContentPartPr/>
              <p14:nvPr/>
            </p14:nvContentPartPr>
            <p14:xfrm>
              <a:off x="1938240" y="5488920"/>
              <a:ext cx="3767760" cy="5040"/>
            </p14:xfrm>
          </p:contentPart>
        </mc:Choice>
        <mc:Fallback>
          <p:pic>
            <p:nvPicPr>
              <p:cNvPr id="26" name="Ink 25">
                <a:extLst>
                  <a:ext uri="{FF2B5EF4-FFF2-40B4-BE49-F238E27FC236}">
                    <a16:creationId xmlns:a16="http://schemas.microsoft.com/office/drawing/2014/main" id="{0D7012D0-117F-6872-0DBD-5F220F2AD474}"/>
                  </a:ext>
                </a:extLst>
              </p:cNvPr>
              <p:cNvPicPr/>
              <p:nvPr/>
            </p:nvPicPr>
            <p:blipFill>
              <a:blip r:embed="rId39"/>
              <a:stretch>
                <a:fillRect/>
              </a:stretch>
            </p:blipFill>
            <p:spPr>
              <a:xfrm>
                <a:off x="1922400" y="5425560"/>
                <a:ext cx="3799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4511D07E-9C0D-6614-263D-E373D3863574}"/>
                  </a:ext>
                </a:extLst>
              </p14:cNvPr>
              <p14:cNvContentPartPr/>
              <p14:nvPr/>
            </p14:nvContentPartPr>
            <p14:xfrm>
              <a:off x="7001280" y="5482800"/>
              <a:ext cx="1159920" cy="5040"/>
            </p14:xfrm>
          </p:contentPart>
        </mc:Choice>
        <mc:Fallback>
          <p:pic>
            <p:nvPicPr>
              <p:cNvPr id="27" name="Ink 26">
                <a:extLst>
                  <a:ext uri="{FF2B5EF4-FFF2-40B4-BE49-F238E27FC236}">
                    <a16:creationId xmlns:a16="http://schemas.microsoft.com/office/drawing/2014/main" id="{4511D07E-9C0D-6614-263D-E373D3863574}"/>
                  </a:ext>
                </a:extLst>
              </p:cNvPr>
              <p:cNvPicPr/>
              <p:nvPr/>
            </p:nvPicPr>
            <p:blipFill>
              <a:blip r:embed="rId41"/>
              <a:stretch>
                <a:fillRect/>
              </a:stretch>
            </p:blipFill>
            <p:spPr>
              <a:xfrm>
                <a:off x="6985440" y="5419440"/>
                <a:ext cx="1191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5E59B113-25B7-AE66-0919-1758606BE06E}"/>
                  </a:ext>
                </a:extLst>
              </p14:cNvPr>
              <p14:cNvContentPartPr/>
              <p14:nvPr/>
            </p14:nvContentPartPr>
            <p14:xfrm>
              <a:off x="3917520" y="5673960"/>
              <a:ext cx="3560760" cy="94680"/>
            </p14:xfrm>
          </p:contentPart>
        </mc:Choice>
        <mc:Fallback>
          <p:pic>
            <p:nvPicPr>
              <p:cNvPr id="28" name="Ink 27">
                <a:extLst>
                  <a:ext uri="{FF2B5EF4-FFF2-40B4-BE49-F238E27FC236}">
                    <a16:creationId xmlns:a16="http://schemas.microsoft.com/office/drawing/2014/main" id="{5E59B113-25B7-AE66-0919-1758606BE06E}"/>
                  </a:ext>
                </a:extLst>
              </p:cNvPr>
              <p:cNvPicPr/>
              <p:nvPr/>
            </p:nvPicPr>
            <p:blipFill>
              <a:blip r:embed="rId43"/>
              <a:stretch>
                <a:fillRect/>
              </a:stretch>
            </p:blipFill>
            <p:spPr>
              <a:xfrm>
                <a:off x="3901680" y="5610600"/>
                <a:ext cx="3592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2175BB68-95EE-14E7-23AF-C15413EBD2A0}"/>
                  </a:ext>
                </a:extLst>
              </p14:cNvPr>
              <p14:cNvContentPartPr/>
              <p14:nvPr/>
            </p14:nvContentPartPr>
            <p14:xfrm>
              <a:off x="4764960" y="5929920"/>
              <a:ext cx="3665520" cy="21240"/>
            </p14:xfrm>
          </p:contentPart>
        </mc:Choice>
        <mc:Fallback>
          <p:pic>
            <p:nvPicPr>
              <p:cNvPr id="29" name="Ink 28">
                <a:extLst>
                  <a:ext uri="{FF2B5EF4-FFF2-40B4-BE49-F238E27FC236}">
                    <a16:creationId xmlns:a16="http://schemas.microsoft.com/office/drawing/2014/main" id="{2175BB68-95EE-14E7-23AF-C15413EBD2A0}"/>
                  </a:ext>
                </a:extLst>
              </p:cNvPr>
              <p:cNvPicPr/>
              <p:nvPr/>
            </p:nvPicPr>
            <p:blipFill>
              <a:blip r:embed="rId45"/>
              <a:stretch>
                <a:fillRect/>
              </a:stretch>
            </p:blipFill>
            <p:spPr>
              <a:xfrm>
                <a:off x="4749120" y="5866560"/>
                <a:ext cx="3696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2C967CD9-4A1E-9235-EF30-B30AEEB21E84}"/>
                  </a:ext>
                </a:extLst>
              </p14:cNvPr>
              <p14:cNvContentPartPr/>
              <p14:nvPr/>
            </p14:nvContentPartPr>
            <p14:xfrm>
              <a:off x="8247960" y="5953320"/>
              <a:ext cx="1979640" cy="59040"/>
            </p14:xfrm>
          </p:contentPart>
        </mc:Choice>
        <mc:Fallback>
          <p:pic>
            <p:nvPicPr>
              <p:cNvPr id="30" name="Ink 29">
                <a:extLst>
                  <a:ext uri="{FF2B5EF4-FFF2-40B4-BE49-F238E27FC236}">
                    <a16:creationId xmlns:a16="http://schemas.microsoft.com/office/drawing/2014/main" id="{2C967CD9-4A1E-9235-EF30-B30AEEB21E84}"/>
                  </a:ext>
                </a:extLst>
              </p:cNvPr>
              <p:cNvPicPr/>
              <p:nvPr/>
            </p:nvPicPr>
            <p:blipFill>
              <a:blip r:embed="rId47"/>
              <a:stretch>
                <a:fillRect/>
              </a:stretch>
            </p:blipFill>
            <p:spPr>
              <a:xfrm>
                <a:off x="8232120" y="5889960"/>
                <a:ext cx="2010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EEAAFB65-3CDA-8843-BF43-EEF2645F504C}"/>
                  </a:ext>
                </a:extLst>
              </p14:cNvPr>
              <p14:cNvContentPartPr/>
              <p14:nvPr/>
            </p14:nvContentPartPr>
            <p14:xfrm>
              <a:off x="9868320" y="5982840"/>
              <a:ext cx="1032840" cy="19440"/>
            </p14:xfrm>
          </p:contentPart>
        </mc:Choice>
        <mc:Fallback>
          <p:pic>
            <p:nvPicPr>
              <p:cNvPr id="31" name="Ink 30">
                <a:extLst>
                  <a:ext uri="{FF2B5EF4-FFF2-40B4-BE49-F238E27FC236}">
                    <a16:creationId xmlns:a16="http://schemas.microsoft.com/office/drawing/2014/main" id="{EEAAFB65-3CDA-8843-BF43-EEF2645F504C}"/>
                  </a:ext>
                </a:extLst>
              </p:cNvPr>
              <p:cNvPicPr/>
              <p:nvPr/>
            </p:nvPicPr>
            <p:blipFill>
              <a:blip r:embed="rId49"/>
              <a:stretch>
                <a:fillRect/>
              </a:stretch>
            </p:blipFill>
            <p:spPr>
              <a:xfrm>
                <a:off x="9852480" y="5919480"/>
                <a:ext cx="1064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08323CEC-FAAC-E16F-9D60-FE6750B36F33}"/>
                  </a:ext>
                </a:extLst>
              </p14:cNvPr>
              <p14:cNvContentPartPr/>
              <p14:nvPr/>
            </p14:nvContentPartPr>
            <p14:xfrm>
              <a:off x="7622280" y="6217560"/>
              <a:ext cx="3567960" cy="48600"/>
            </p14:xfrm>
          </p:contentPart>
        </mc:Choice>
        <mc:Fallback>
          <p:pic>
            <p:nvPicPr>
              <p:cNvPr id="32" name="Ink 31">
                <a:extLst>
                  <a:ext uri="{FF2B5EF4-FFF2-40B4-BE49-F238E27FC236}">
                    <a16:creationId xmlns:a16="http://schemas.microsoft.com/office/drawing/2014/main" id="{08323CEC-FAAC-E16F-9D60-FE6750B36F33}"/>
                  </a:ext>
                </a:extLst>
              </p:cNvPr>
              <p:cNvPicPr/>
              <p:nvPr/>
            </p:nvPicPr>
            <p:blipFill>
              <a:blip r:embed="rId51"/>
              <a:stretch>
                <a:fillRect/>
              </a:stretch>
            </p:blipFill>
            <p:spPr>
              <a:xfrm>
                <a:off x="7606440" y="6154200"/>
                <a:ext cx="3599280" cy="175320"/>
              </a:xfrm>
              <a:prstGeom prst="rect">
                <a:avLst/>
              </a:prstGeom>
            </p:spPr>
          </p:pic>
        </mc:Fallback>
      </mc:AlternateContent>
    </p:spTree>
    <p:extLst>
      <p:ext uri="{BB962C8B-B14F-4D97-AF65-F5344CB8AC3E}">
        <p14:creationId xmlns:p14="http://schemas.microsoft.com/office/powerpoint/2010/main" val="357925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4F2A-B25C-4C8A-F919-F9D73D70068E}"/>
              </a:ext>
            </a:extLst>
          </p:cNvPr>
          <p:cNvSpPr>
            <a:spLocks noGrp="1"/>
          </p:cNvSpPr>
          <p:nvPr>
            <p:ph type="title"/>
          </p:nvPr>
        </p:nvSpPr>
        <p:spPr/>
        <p:txBody>
          <a:bodyPr/>
          <a:lstStyle/>
          <a:p>
            <a:r>
              <a:rPr lang="en-US" dirty="0"/>
              <a:t>1… </a:t>
            </a:r>
            <a:r>
              <a:rPr lang="en-US" i="1" dirty="0"/>
              <a:t>Simplified [For the Muslims who already agree with Christians that “God is Love”]</a:t>
            </a:r>
            <a:endParaRPr lang="en-US" dirty="0"/>
          </a:p>
        </p:txBody>
      </p:sp>
      <p:sp>
        <p:nvSpPr>
          <p:cNvPr id="3" name="Content Placeholder 2">
            <a:extLst>
              <a:ext uri="{FF2B5EF4-FFF2-40B4-BE49-F238E27FC236}">
                <a16:creationId xmlns:a16="http://schemas.microsoft.com/office/drawing/2014/main" id="{88218606-1610-FCF4-3D7E-3C17AAC5AB2F}"/>
              </a:ext>
            </a:extLst>
          </p:cNvPr>
          <p:cNvSpPr>
            <a:spLocks noGrp="1"/>
          </p:cNvSpPr>
          <p:nvPr>
            <p:ph idx="1"/>
          </p:nvPr>
        </p:nvSpPr>
        <p:spPr>
          <a:xfrm>
            <a:off x="0" y="1825624"/>
            <a:ext cx="12050038" cy="5032375"/>
          </a:xfrm>
        </p:spPr>
        <p:txBody>
          <a:bodyPr>
            <a:normAutofit fontScale="77500" lnSpcReduction="20000"/>
          </a:bodyPr>
          <a:lstStyle/>
          <a:p>
            <a:pPr marL="0" indent="0">
              <a:buNone/>
            </a:pPr>
            <a:r>
              <a:rPr lang="en-US" dirty="0"/>
              <a:t>P1: God is Love.</a:t>
            </a:r>
          </a:p>
          <a:p>
            <a:pPr marL="0" indent="0">
              <a:buNone/>
            </a:pPr>
            <a:r>
              <a:rPr lang="en-US" dirty="0"/>
              <a:t>P2: What God is, He is Perfectly, Maximally, and Immutably/Eternally.</a:t>
            </a:r>
          </a:p>
          <a:p>
            <a:pPr marL="0" indent="0">
              <a:buNone/>
            </a:pPr>
            <a:r>
              <a:rPr lang="en-US" dirty="0"/>
              <a:t>P3: Therefore, God is Love immutably/eternally in the most Perfect and Maximal way.</a:t>
            </a:r>
          </a:p>
          <a:p>
            <a:pPr marL="0" indent="0">
              <a:buNone/>
            </a:pPr>
            <a:r>
              <a:rPr lang="en-US" dirty="0"/>
              <a:t>P4: Love is “willing the good of another person/agent.”</a:t>
            </a:r>
          </a:p>
          <a:p>
            <a:pPr marL="0" indent="0">
              <a:buNone/>
            </a:pPr>
            <a:r>
              <a:rPr lang="en-US" dirty="0"/>
              <a:t>P5: Therefore, God is immutably/eternally willing the good of another person/agent in the most Perfect and Maximal way.</a:t>
            </a:r>
          </a:p>
          <a:p>
            <a:pPr marL="0" indent="0">
              <a:buNone/>
            </a:pPr>
            <a:r>
              <a:rPr lang="en-US" dirty="0"/>
              <a:t>P6: For God to </a:t>
            </a:r>
            <a:r>
              <a:rPr lang="en-US" i="1" dirty="0"/>
              <a:t>eternally </a:t>
            </a:r>
            <a:r>
              <a:rPr lang="en-US" dirty="0"/>
              <a:t>be “willing the good of another person/agent” (in a way that is the Perfect and Maximal standard of Love), there must eternally be another Person(s)/Agent(s) for Him to love.</a:t>
            </a:r>
          </a:p>
          <a:p>
            <a:pPr marL="0" indent="0">
              <a:buNone/>
            </a:pPr>
            <a:r>
              <a:rPr lang="en-US" dirty="0"/>
              <a:t>P7: However, there can only be One Perfect Being (since another Perfect Being would have to differ from the One Perfect Being in some way to identify them as separate. But any difference would mean a difference in Perfections, which means that neither Being is truly perfect.)</a:t>
            </a:r>
          </a:p>
          <a:p>
            <a:pPr marL="0" indent="0">
              <a:buNone/>
            </a:pPr>
            <a:r>
              <a:rPr lang="en-US" dirty="0"/>
              <a:t>P8: Therefore, there is Only One Perfect </a:t>
            </a:r>
            <a:r>
              <a:rPr lang="en-US" b="1" dirty="0"/>
              <a:t>Being: God (The Divine Essence)</a:t>
            </a:r>
            <a:endParaRPr lang="en-US" dirty="0"/>
          </a:p>
          <a:p>
            <a:pPr marL="0" indent="0">
              <a:buNone/>
            </a:pPr>
            <a:r>
              <a:rPr lang="en-US" dirty="0"/>
              <a:t>P9: But that which is needed for Being to be </a:t>
            </a:r>
            <a:r>
              <a:rPr lang="en-US" i="1" dirty="0"/>
              <a:t>Perfect </a:t>
            </a:r>
            <a:r>
              <a:rPr lang="en-US" dirty="0"/>
              <a:t>is some multiplicity of </a:t>
            </a:r>
            <a:r>
              <a:rPr lang="en-US" b="1" dirty="0"/>
              <a:t>Persons/Agents</a:t>
            </a:r>
            <a:r>
              <a:rPr lang="en-US" dirty="0"/>
              <a:t> (on account of Love)</a:t>
            </a:r>
          </a:p>
          <a:p>
            <a:pPr marL="0" indent="0">
              <a:buNone/>
            </a:pPr>
            <a:r>
              <a:rPr lang="en-US" dirty="0"/>
              <a:t>Conclusion: Therefore, the One God (The One Divine Being/Essence), since He is Love, </a:t>
            </a:r>
            <a:r>
              <a:rPr lang="en-US" i="1" dirty="0"/>
              <a:t>is</a:t>
            </a:r>
            <a:r>
              <a:rPr lang="en-US" dirty="0"/>
              <a:t> eternally existing as a </a:t>
            </a:r>
            <a:r>
              <a:rPr lang="en-US" b="1" dirty="0"/>
              <a:t>multiplicity of Persons.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652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5BE3-DA70-1D31-916B-3EDC87CFACC2}"/>
              </a:ext>
            </a:extLst>
          </p:cNvPr>
          <p:cNvSpPr>
            <a:spLocks noGrp="1"/>
          </p:cNvSpPr>
          <p:nvPr>
            <p:ph type="title"/>
          </p:nvPr>
        </p:nvSpPr>
        <p:spPr/>
        <p:txBody>
          <a:bodyPr/>
          <a:lstStyle/>
          <a:p>
            <a:r>
              <a:rPr lang="en-US" dirty="0"/>
              <a:t>1… Simplified one more time:</a:t>
            </a:r>
          </a:p>
        </p:txBody>
      </p:sp>
      <p:pic>
        <p:nvPicPr>
          <p:cNvPr id="4" name="Picture 3">
            <a:extLst>
              <a:ext uri="{FF2B5EF4-FFF2-40B4-BE49-F238E27FC236}">
                <a16:creationId xmlns:a16="http://schemas.microsoft.com/office/drawing/2014/main" id="{0EDC8BC4-6AB2-9579-BF19-6B4F4711B8AB}"/>
              </a:ext>
            </a:extLst>
          </p:cNvPr>
          <p:cNvPicPr>
            <a:picLocks noChangeAspect="1"/>
          </p:cNvPicPr>
          <p:nvPr/>
        </p:nvPicPr>
        <p:blipFill>
          <a:blip r:embed="rId2"/>
          <a:stretch>
            <a:fillRect/>
          </a:stretch>
        </p:blipFill>
        <p:spPr>
          <a:xfrm>
            <a:off x="0" y="1690688"/>
            <a:ext cx="7772400" cy="4793180"/>
          </a:xfrm>
          <a:prstGeom prst="rect">
            <a:avLst/>
          </a:prstGeom>
        </p:spPr>
      </p:pic>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040C399F-4341-67B7-5AD7-0CCE41ABD8EB}"/>
                  </a:ext>
                </a:extLst>
              </p14:cNvPr>
              <p14:cNvContentPartPr/>
              <p14:nvPr/>
            </p14:nvContentPartPr>
            <p14:xfrm>
              <a:off x="4667923" y="-6519"/>
              <a:ext cx="360" cy="360"/>
            </p14:xfrm>
          </p:contentPart>
        </mc:Choice>
        <mc:Fallback>
          <p:pic>
            <p:nvPicPr>
              <p:cNvPr id="9" name="Ink 8">
                <a:extLst>
                  <a:ext uri="{FF2B5EF4-FFF2-40B4-BE49-F238E27FC236}">
                    <a16:creationId xmlns:a16="http://schemas.microsoft.com/office/drawing/2014/main" id="{040C399F-4341-67B7-5AD7-0CCE41ABD8EB}"/>
                  </a:ext>
                </a:extLst>
              </p:cNvPr>
              <p:cNvPicPr/>
              <p:nvPr/>
            </p:nvPicPr>
            <p:blipFill>
              <a:blip r:embed="rId4"/>
              <a:stretch>
                <a:fillRect/>
              </a:stretch>
            </p:blipFill>
            <p:spPr>
              <a:xfrm>
                <a:off x="4658923" y="-15519"/>
                <a:ext cx="18000" cy="18000"/>
              </a:xfrm>
              <a:prstGeom prst="rect">
                <a:avLst/>
              </a:prstGeom>
            </p:spPr>
          </p:pic>
        </mc:Fallback>
      </mc:AlternateContent>
      <p:sp>
        <p:nvSpPr>
          <p:cNvPr id="29" name="Oval 28">
            <a:extLst>
              <a:ext uri="{FF2B5EF4-FFF2-40B4-BE49-F238E27FC236}">
                <a16:creationId xmlns:a16="http://schemas.microsoft.com/office/drawing/2014/main" id="{72BE0E50-9C0E-7D81-288C-B87F61908FBC}"/>
              </a:ext>
            </a:extLst>
          </p:cNvPr>
          <p:cNvSpPr/>
          <p:nvPr/>
        </p:nvSpPr>
        <p:spPr>
          <a:xfrm>
            <a:off x="7135654" y="1138133"/>
            <a:ext cx="2016690" cy="889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Eternality</a:t>
            </a:r>
          </a:p>
        </p:txBody>
      </p:sp>
      <p:sp>
        <p:nvSpPr>
          <p:cNvPr id="30" name="Oval 29">
            <a:extLst>
              <a:ext uri="{FF2B5EF4-FFF2-40B4-BE49-F238E27FC236}">
                <a16:creationId xmlns:a16="http://schemas.microsoft.com/office/drawing/2014/main" id="{4C350702-A31D-9CE4-F0CF-D87137AF6F01}"/>
              </a:ext>
            </a:extLst>
          </p:cNvPr>
          <p:cNvSpPr/>
          <p:nvPr/>
        </p:nvSpPr>
        <p:spPr>
          <a:xfrm>
            <a:off x="7169061" y="2617322"/>
            <a:ext cx="2016690" cy="1017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Immutability</a:t>
            </a:r>
          </a:p>
        </p:txBody>
      </p:sp>
      <p:sp>
        <p:nvSpPr>
          <p:cNvPr id="31" name="Oval 30">
            <a:extLst>
              <a:ext uri="{FF2B5EF4-FFF2-40B4-BE49-F238E27FC236}">
                <a16:creationId xmlns:a16="http://schemas.microsoft.com/office/drawing/2014/main" id="{3415FE8B-0F2E-054F-38AA-4FB9ACB97ACA}"/>
              </a:ext>
            </a:extLst>
          </p:cNvPr>
          <p:cNvSpPr/>
          <p:nvPr/>
        </p:nvSpPr>
        <p:spPr>
          <a:xfrm>
            <a:off x="7135654" y="4219900"/>
            <a:ext cx="2016690" cy="1017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Love</a:t>
            </a:r>
          </a:p>
        </p:txBody>
      </p:sp>
      <p:sp>
        <p:nvSpPr>
          <p:cNvPr id="32" name="Oval 31">
            <a:extLst>
              <a:ext uri="{FF2B5EF4-FFF2-40B4-BE49-F238E27FC236}">
                <a16:creationId xmlns:a16="http://schemas.microsoft.com/office/drawing/2014/main" id="{B37D7370-12A9-B3F9-3238-ADEA52256ACC}"/>
              </a:ext>
            </a:extLst>
          </p:cNvPr>
          <p:cNvSpPr/>
          <p:nvPr/>
        </p:nvSpPr>
        <p:spPr>
          <a:xfrm>
            <a:off x="7135654" y="5635480"/>
            <a:ext cx="2016690" cy="1017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Perfection</a:t>
            </a:r>
          </a:p>
        </p:txBody>
      </p:sp>
      <p:sp>
        <p:nvSpPr>
          <p:cNvPr id="36" name="Cross 35">
            <a:extLst>
              <a:ext uri="{FF2B5EF4-FFF2-40B4-BE49-F238E27FC236}">
                <a16:creationId xmlns:a16="http://schemas.microsoft.com/office/drawing/2014/main" id="{0F7EC998-6D15-000E-AE2E-EB4ED263E43B}"/>
              </a:ext>
            </a:extLst>
          </p:cNvPr>
          <p:cNvSpPr/>
          <p:nvPr/>
        </p:nvSpPr>
        <p:spPr>
          <a:xfrm>
            <a:off x="7949846" y="2066207"/>
            <a:ext cx="388307" cy="413741"/>
          </a:xfrm>
          <a:prstGeom prst="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DAD933BE-D7F8-483F-A5D6-3EBAC75AF87C}"/>
              </a:ext>
            </a:extLst>
          </p:cNvPr>
          <p:cNvSpPr/>
          <p:nvPr/>
        </p:nvSpPr>
        <p:spPr>
          <a:xfrm>
            <a:off x="7979079" y="3720254"/>
            <a:ext cx="388307" cy="413741"/>
          </a:xfrm>
          <a:prstGeom prst="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a:extLst>
              <a:ext uri="{FF2B5EF4-FFF2-40B4-BE49-F238E27FC236}">
                <a16:creationId xmlns:a16="http://schemas.microsoft.com/office/drawing/2014/main" id="{C239540F-01C0-09C9-25EC-2FB273CEA874}"/>
              </a:ext>
            </a:extLst>
          </p:cNvPr>
          <p:cNvSpPr/>
          <p:nvPr/>
        </p:nvSpPr>
        <p:spPr>
          <a:xfrm>
            <a:off x="7979079" y="5207895"/>
            <a:ext cx="388307" cy="413741"/>
          </a:xfrm>
          <a:prstGeom prst="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3CF8190-A37A-F5A6-95DB-2287285812AB}"/>
              </a:ext>
            </a:extLst>
          </p:cNvPr>
          <p:cNvSpPr/>
          <p:nvPr/>
        </p:nvSpPr>
        <p:spPr>
          <a:xfrm>
            <a:off x="9507255" y="3615550"/>
            <a:ext cx="1039660" cy="1852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5A36BFD-92CD-A215-7EFD-E44E3587C537}"/>
              </a:ext>
            </a:extLst>
          </p:cNvPr>
          <p:cNvSpPr/>
          <p:nvPr/>
        </p:nvSpPr>
        <p:spPr>
          <a:xfrm>
            <a:off x="9507255" y="4131036"/>
            <a:ext cx="1039660" cy="18520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02AC67C-3DA6-545A-63DE-6BF56E3ED08C}"/>
              </a:ext>
            </a:extLst>
          </p:cNvPr>
          <p:cNvSpPr txBox="1"/>
          <p:nvPr/>
        </p:nvSpPr>
        <p:spPr>
          <a:xfrm>
            <a:off x="10872592" y="3319397"/>
            <a:ext cx="1189172" cy="1477328"/>
          </a:xfrm>
          <a:prstGeom prst="rect">
            <a:avLst/>
          </a:prstGeom>
          <a:noFill/>
        </p:spPr>
        <p:txBody>
          <a:bodyPr wrap="none" rtlCol="0">
            <a:spAutoFit/>
          </a:bodyPr>
          <a:lstStyle/>
          <a:p>
            <a:r>
              <a:rPr lang="en-US" i="1" dirty="0"/>
              <a:t>A Plurality</a:t>
            </a:r>
          </a:p>
          <a:p>
            <a:r>
              <a:rPr lang="en-US" i="1" dirty="0"/>
              <a:t>Of Persons</a:t>
            </a:r>
          </a:p>
          <a:p>
            <a:r>
              <a:rPr lang="en-US" i="1" dirty="0"/>
              <a:t>Within</a:t>
            </a:r>
          </a:p>
          <a:p>
            <a:r>
              <a:rPr lang="en-US" i="1" dirty="0"/>
              <a:t>The One</a:t>
            </a:r>
          </a:p>
          <a:p>
            <a:r>
              <a:rPr lang="en-US" i="1" dirty="0"/>
              <a:t>Being***</a:t>
            </a:r>
          </a:p>
        </p:txBody>
      </p:sp>
      <p:sp>
        <p:nvSpPr>
          <p:cNvPr id="42" name="TextBox 41">
            <a:extLst>
              <a:ext uri="{FF2B5EF4-FFF2-40B4-BE49-F238E27FC236}">
                <a16:creationId xmlns:a16="http://schemas.microsoft.com/office/drawing/2014/main" id="{A83EE3DA-7A36-9FC9-51E0-04904709B811}"/>
              </a:ext>
            </a:extLst>
          </p:cNvPr>
          <p:cNvSpPr txBox="1"/>
          <p:nvPr/>
        </p:nvSpPr>
        <p:spPr>
          <a:xfrm>
            <a:off x="-1" y="6528703"/>
            <a:ext cx="10359025" cy="369332"/>
          </a:xfrm>
          <a:prstGeom prst="rect">
            <a:avLst/>
          </a:prstGeom>
          <a:noFill/>
        </p:spPr>
        <p:txBody>
          <a:bodyPr wrap="square" rtlCol="0">
            <a:spAutoFit/>
          </a:bodyPr>
          <a:lstStyle/>
          <a:p>
            <a:r>
              <a:rPr lang="en-US" i="1" dirty="0"/>
              <a:t>*** This does not automatically prove the TRINITY. Just proves some numerical plurality, at least 2 persons. </a:t>
            </a:r>
          </a:p>
        </p:txBody>
      </p:sp>
      <mc:AlternateContent xmlns:mc="http://schemas.openxmlformats.org/markup-compatibility/2006">
        <mc:Choice xmlns:p14="http://schemas.microsoft.com/office/powerpoint/2010/main" Requires="p14">
          <p:contentPart p14:bwMode="auto" r:id="rId5">
            <p14:nvContentPartPr>
              <p14:cNvPr id="43" name="Ink 42">
                <a:extLst>
                  <a:ext uri="{FF2B5EF4-FFF2-40B4-BE49-F238E27FC236}">
                    <a16:creationId xmlns:a16="http://schemas.microsoft.com/office/drawing/2014/main" id="{0F635397-1DE4-1152-543B-C2C4EB1060FF}"/>
                  </a:ext>
                </a:extLst>
              </p14:cNvPr>
              <p14:cNvContentPartPr/>
              <p14:nvPr/>
            </p14:nvContentPartPr>
            <p14:xfrm>
              <a:off x="7678800" y="1577520"/>
              <a:ext cx="1051200" cy="2520"/>
            </p14:xfrm>
          </p:contentPart>
        </mc:Choice>
        <mc:Fallback>
          <p:pic>
            <p:nvPicPr>
              <p:cNvPr id="43" name="Ink 42">
                <a:extLst>
                  <a:ext uri="{FF2B5EF4-FFF2-40B4-BE49-F238E27FC236}">
                    <a16:creationId xmlns:a16="http://schemas.microsoft.com/office/drawing/2014/main" id="{0F635397-1DE4-1152-543B-C2C4EB1060FF}"/>
                  </a:ext>
                </a:extLst>
              </p:cNvPr>
              <p:cNvPicPr/>
              <p:nvPr/>
            </p:nvPicPr>
            <p:blipFill>
              <a:blip r:embed="rId6"/>
              <a:stretch>
                <a:fillRect/>
              </a:stretch>
            </p:blipFill>
            <p:spPr>
              <a:xfrm>
                <a:off x="7662960" y="1514160"/>
                <a:ext cx="1082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4" name="Ink 43">
                <a:extLst>
                  <a:ext uri="{FF2B5EF4-FFF2-40B4-BE49-F238E27FC236}">
                    <a16:creationId xmlns:a16="http://schemas.microsoft.com/office/drawing/2014/main" id="{8EE2408E-EF27-6E5A-AC23-1859E4C4A927}"/>
                  </a:ext>
                </a:extLst>
              </p14:cNvPr>
              <p14:cNvContentPartPr/>
              <p14:nvPr/>
            </p14:nvContentPartPr>
            <p14:xfrm>
              <a:off x="7558560" y="3146040"/>
              <a:ext cx="1299600" cy="360"/>
            </p14:xfrm>
          </p:contentPart>
        </mc:Choice>
        <mc:Fallback>
          <p:pic>
            <p:nvPicPr>
              <p:cNvPr id="44" name="Ink 43">
                <a:extLst>
                  <a:ext uri="{FF2B5EF4-FFF2-40B4-BE49-F238E27FC236}">
                    <a16:creationId xmlns:a16="http://schemas.microsoft.com/office/drawing/2014/main" id="{8EE2408E-EF27-6E5A-AC23-1859E4C4A927}"/>
                  </a:ext>
                </a:extLst>
              </p:cNvPr>
              <p:cNvPicPr/>
              <p:nvPr/>
            </p:nvPicPr>
            <p:blipFill>
              <a:blip r:embed="rId8"/>
              <a:stretch>
                <a:fillRect/>
              </a:stretch>
            </p:blipFill>
            <p:spPr>
              <a:xfrm>
                <a:off x="7542720" y="3082680"/>
                <a:ext cx="1330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5" name="Ink 44">
                <a:extLst>
                  <a:ext uri="{FF2B5EF4-FFF2-40B4-BE49-F238E27FC236}">
                    <a16:creationId xmlns:a16="http://schemas.microsoft.com/office/drawing/2014/main" id="{1C28FC2E-392F-23E7-D6B4-0B677ACD328B}"/>
                  </a:ext>
                </a:extLst>
              </p14:cNvPr>
              <p14:cNvContentPartPr/>
              <p14:nvPr/>
            </p14:nvContentPartPr>
            <p14:xfrm>
              <a:off x="7854480" y="4762440"/>
              <a:ext cx="642960" cy="2520"/>
            </p14:xfrm>
          </p:contentPart>
        </mc:Choice>
        <mc:Fallback>
          <p:pic>
            <p:nvPicPr>
              <p:cNvPr id="45" name="Ink 44">
                <a:extLst>
                  <a:ext uri="{FF2B5EF4-FFF2-40B4-BE49-F238E27FC236}">
                    <a16:creationId xmlns:a16="http://schemas.microsoft.com/office/drawing/2014/main" id="{1C28FC2E-392F-23E7-D6B4-0B677ACD328B}"/>
                  </a:ext>
                </a:extLst>
              </p:cNvPr>
              <p:cNvPicPr/>
              <p:nvPr/>
            </p:nvPicPr>
            <p:blipFill>
              <a:blip r:embed="rId10"/>
              <a:stretch>
                <a:fillRect/>
              </a:stretch>
            </p:blipFill>
            <p:spPr>
              <a:xfrm>
                <a:off x="7838640" y="4699080"/>
                <a:ext cx="674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6" name="Ink 45">
                <a:extLst>
                  <a:ext uri="{FF2B5EF4-FFF2-40B4-BE49-F238E27FC236}">
                    <a16:creationId xmlns:a16="http://schemas.microsoft.com/office/drawing/2014/main" id="{D079F48A-12E5-58E9-1D56-C254C6623A96}"/>
                  </a:ext>
                </a:extLst>
              </p14:cNvPr>
              <p14:cNvContentPartPr/>
              <p14:nvPr/>
            </p14:nvContentPartPr>
            <p14:xfrm>
              <a:off x="7643160" y="6151320"/>
              <a:ext cx="985680" cy="18000"/>
            </p14:xfrm>
          </p:contentPart>
        </mc:Choice>
        <mc:Fallback>
          <p:pic>
            <p:nvPicPr>
              <p:cNvPr id="46" name="Ink 45">
                <a:extLst>
                  <a:ext uri="{FF2B5EF4-FFF2-40B4-BE49-F238E27FC236}">
                    <a16:creationId xmlns:a16="http://schemas.microsoft.com/office/drawing/2014/main" id="{D079F48A-12E5-58E9-1D56-C254C6623A96}"/>
                  </a:ext>
                </a:extLst>
              </p:cNvPr>
              <p:cNvPicPr/>
              <p:nvPr/>
            </p:nvPicPr>
            <p:blipFill>
              <a:blip r:embed="rId12"/>
              <a:stretch>
                <a:fillRect/>
              </a:stretch>
            </p:blipFill>
            <p:spPr>
              <a:xfrm>
                <a:off x="7627320" y="6087960"/>
                <a:ext cx="1017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7" name="Ink 46">
                <a:extLst>
                  <a:ext uri="{FF2B5EF4-FFF2-40B4-BE49-F238E27FC236}">
                    <a16:creationId xmlns:a16="http://schemas.microsoft.com/office/drawing/2014/main" id="{B5EDFEC3-A163-2522-97CD-55EF8CFA4C32}"/>
                  </a:ext>
                </a:extLst>
              </p14:cNvPr>
              <p14:cNvContentPartPr/>
              <p14:nvPr/>
            </p14:nvContentPartPr>
            <p14:xfrm>
              <a:off x="10918080" y="4333680"/>
              <a:ext cx="899640" cy="11520"/>
            </p14:xfrm>
          </p:contentPart>
        </mc:Choice>
        <mc:Fallback>
          <p:pic>
            <p:nvPicPr>
              <p:cNvPr id="47" name="Ink 46">
                <a:extLst>
                  <a:ext uri="{FF2B5EF4-FFF2-40B4-BE49-F238E27FC236}">
                    <a16:creationId xmlns:a16="http://schemas.microsoft.com/office/drawing/2014/main" id="{B5EDFEC3-A163-2522-97CD-55EF8CFA4C32}"/>
                  </a:ext>
                </a:extLst>
              </p:cNvPr>
              <p:cNvPicPr/>
              <p:nvPr/>
            </p:nvPicPr>
            <p:blipFill>
              <a:blip r:embed="rId14"/>
              <a:stretch>
                <a:fillRect/>
              </a:stretch>
            </p:blipFill>
            <p:spPr>
              <a:xfrm>
                <a:off x="10902240" y="4270320"/>
                <a:ext cx="930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8" name="Ink 47">
                <a:extLst>
                  <a:ext uri="{FF2B5EF4-FFF2-40B4-BE49-F238E27FC236}">
                    <a16:creationId xmlns:a16="http://schemas.microsoft.com/office/drawing/2014/main" id="{2E08FE92-E625-E015-844A-18AC740FFD98}"/>
                  </a:ext>
                </a:extLst>
              </p14:cNvPr>
              <p14:cNvContentPartPr/>
              <p14:nvPr/>
            </p14:nvContentPartPr>
            <p14:xfrm>
              <a:off x="10957320" y="4613760"/>
              <a:ext cx="903600" cy="360"/>
            </p14:xfrm>
          </p:contentPart>
        </mc:Choice>
        <mc:Fallback>
          <p:pic>
            <p:nvPicPr>
              <p:cNvPr id="48" name="Ink 47">
                <a:extLst>
                  <a:ext uri="{FF2B5EF4-FFF2-40B4-BE49-F238E27FC236}">
                    <a16:creationId xmlns:a16="http://schemas.microsoft.com/office/drawing/2014/main" id="{2E08FE92-E625-E015-844A-18AC740FFD98}"/>
                  </a:ext>
                </a:extLst>
              </p:cNvPr>
              <p:cNvPicPr/>
              <p:nvPr/>
            </p:nvPicPr>
            <p:blipFill>
              <a:blip r:embed="rId16"/>
              <a:stretch>
                <a:fillRect/>
              </a:stretch>
            </p:blipFill>
            <p:spPr>
              <a:xfrm>
                <a:off x="10941480" y="4550400"/>
                <a:ext cx="934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k 48">
                <a:extLst>
                  <a:ext uri="{FF2B5EF4-FFF2-40B4-BE49-F238E27FC236}">
                    <a16:creationId xmlns:a16="http://schemas.microsoft.com/office/drawing/2014/main" id="{A62004FA-935E-5123-5FE5-FAC6390A8A18}"/>
                  </a:ext>
                </a:extLst>
              </p14:cNvPr>
              <p14:cNvContentPartPr/>
              <p14:nvPr/>
            </p14:nvContentPartPr>
            <p14:xfrm>
              <a:off x="661320" y="626040"/>
              <a:ext cx="8862840" cy="3714480"/>
            </p14:xfrm>
          </p:contentPart>
        </mc:Choice>
        <mc:Fallback>
          <p:pic>
            <p:nvPicPr>
              <p:cNvPr id="49" name="Ink 48">
                <a:extLst>
                  <a:ext uri="{FF2B5EF4-FFF2-40B4-BE49-F238E27FC236}">
                    <a16:creationId xmlns:a16="http://schemas.microsoft.com/office/drawing/2014/main" id="{A62004FA-935E-5123-5FE5-FAC6390A8A18}"/>
                  </a:ext>
                </a:extLst>
              </p:cNvPr>
              <p:cNvPicPr/>
              <p:nvPr/>
            </p:nvPicPr>
            <p:blipFill>
              <a:blip r:embed="rId18"/>
              <a:stretch>
                <a:fillRect/>
              </a:stretch>
            </p:blipFill>
            <p:spPr>
              <a:xfrm>
                <a:off x="651960" y="616680"/>
                <a:ext cx="8881560" cy="3733200"/>
              </a:xfrm>
              <a:prstGeom prst="rect">
                <a:avLst/>
              </a:prstGeom>
            </p:spPr>
          </p:pic>
        </mc:Fallback>
      </mc:AlternateContent>
    </p:spTree>
    <p:extLst>
      <p:ext uri="{BB962C8B-B14F-4D97-AF65-F5344CB8AC3E}">
        <p14:creationId xmlns:p14="http://schemas.microsoft.com/office/powerpoint/2010/main" val="4195453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6186</TotalTime>
  <Words>2380</Words>
  <Application>Microsoft Macintosh PowerPoint</Application>
  <PresentationFormat>Widescreen</PresentationFormat>
  <Paragraphs>181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Georgia</vt:lpstr>
      <vt:lpstr>Times New Roman</vt:lpstr>
      <vt:lpstr>Office Theme</vt:lpstr>
      <vt:lpstr>The Nature of God: Impossibility of Unitarian Concepts and Necessity of Trinitarian Nature</vt:lpstr>
      <vt:lpstr>What attributes are predicated to God by both Muslims/Unitarians and Christians?</vt:lpstr>
      <vt:lpstr>What do we mean by “attributes”?</vt:lpstr>
      <vt:lpstr>If God exists, what metaphysical and moral attributes MUST be true of God? </vt:lpstr>
      <vt:lpstr>The Trinity seems to be the culmination and binding agent of many other attributes…</vt:lpstr>
      <vt:lpstr>We will walk through some basic questions and syllogisms to see why this is the case!</vt:lpstr>
      <vt:lpstr>1. If God is Perfect (both Christians and Muslim Philosophers/Apologists mean to say that God is the Ultimate standard/source of Perfection for each attribute), then what do we learn about love?</vt:lpstr>
      <vt:lpstr>1… Simplified [For the Muslims who already agree with Christians that “God is Love”]</vt:lpstr>
      <vt:lpstr>1… Simplified one more time:</vt:lpstr>
      <vt:lpstr>2. If God is Personal (having intellect and will), Omniscient (all-knowing), and Perfect (not lacking in any goods/perfections proper to His Being), then what can be said of His Personal knowing?</vt:lpstr>
      <vt:lpstr>2. Exemplified: </vt:lpstr>
      <vt:lpstr>PowerPoint Presentation</vt:lpstr>
      <vt:lpstr>And Perhaps a helpful slide on DDS</vt:lpstr>
      <vt:lpstr>How the Trinity explains God’s love for Creation.</vt:lpstr>
      <vt:lpstr>How the Trinity explains God’s choice for creating</vt:lpstr>
      <vt:lpstr>What happens if we begin to reject some of the attributes of God?</vt:lpstr>
      <vt:lpstr>“God is not essentially love/loving.”</vt:lpstr>
      <vt:lpstr>“God can be Maximally Great while not knowing Himself maximally”</vt:lpstr>
      <vt:lpstr>“God is not essentially Personal.”</vt:lpstr>
      <vt:lpstr>“God should exist in a way that is totally comprehendible and easy to understand.”</vt:lpstr>
      <vt:lpstr>“God is not communicable at all. We can know nothing about God, as He is too far beyond us.”</vt:lpstr>
      <vt:lpstr>“God’s fundamental nature can change” (He is not immutable)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God: Impossibility of Unitarian Concepts and Necessity of Trinitarian Nature</dc:title>
  <dc:creator>David Suarez</dc:creator>
  <cp:lastModifiedBy>David Suarez</cp:lastModifiedBy>
  <cp:revision>31</cp:revision>
  <dcterms:created xsi:type="dcterms:W3CDTF">2023-05-24T16:45:38Z</dcterms:created>
  <dcterms:modified xsi:type="dcterms:W3CDTF">2023-05-28T23:52:23Z</dcterms:modified>
</cp:coreProperties>
</file>